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628" r:id="rId2"/>
    <p:sldId id="627" r:id="rId3"/>
    <p:sldId id="624" r:id="rId4"/>
    <p:sldId id="559" r:id="rId5"/>
    <p:sldId id="260" r:id="rId6"/>
    <p:sldId id="261" r:id="rId7"/>
    <p:sldId id="462" r:id="rId8"/>
    <p:sldId id="464" r:id="rId9"/>
    <p:sldId id="465" r:id="rId10"/>
    <p:sldId id="506" r:id="rId11"/>
    <p:sldId id="625" r:id="rId12"/>
    <p:sldId id="469" r:id="rId13"/>
    <p:sldId id="508" r:id="rId14"/>
    <p:sldId id="517" r:id="rId15"/>
    <p:sldId id="626" r:id="rId16"/>
    <p:sldId id="519" r:id="rId17"/>
    <p:sldId id="520" r:id="rId18"/>
    <p:sldId id="490"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1B23"/>
    <a:srgbClr val="2151A5"/>
    <a:srgbClr val="07306B"/>
    <a:srgbClr val="ED7D31"/>
    <a:srgbClr val="FFBF00"/>
    <a:srgbClr val="EE1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7"/>
    <p:restoredTop sz="94725"/>
  </p:normalViewPr>
  <p:slideViewPr>
    <p:cSldViewPr snapToGrid="0">
      <p:cViewPr varScale="1">
        <p:scale>
          <a:sx n="113" d="100"/>
          <a:sy n="113"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CC05A-E925-7249-A467-00B0CE5778DD}" type="datetimeFigureOut">
              <a:rPr lang="en-CA" smtClean="0"/>
              <a:t>2024-07-06</a:t>
            </a:fld>
            <a:endParaRPr lang="en-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14B44-F806-914B-9645-FBA08F68FE4C}" type="slidenum">
              <a:rPr lang="en-CA" smtClean="0"/>
              <a:t>‹n°›</a:t>
            </a:fld>
            <a:endParaRPr lang="en-CA"/>
          </a:p>
        </p:txBody>
      </p:sp>
    </p:spTree>
    <p:extLst>
      <p:ext uri="{BB962C8B-B14F-4D97-AF65-F5344CB8AC3E}">
        <p14:creationId xmlns:p14="http://schemas.microsoft.com/office/powerpoint/2010/main" val="3354918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venturing into the zebrafish brain networks literature, I was exposed on one hand to the zebrafish brain research, which consists of extremely elaborate circuit reconstructions at single-cell resolution using optical approaches; and on the other hand, to the brain networks literature, which is dominated by the human neuroimaging field which uses non-invasive imaging and network science to study large-scale cognitive systems</a:t>
            </a:r>
          </a:p>
        </p:txBody>
      </p:sp>
      <p:sp>
        <p:nvSpPr>
          <p:cNvPr id="4" name="Slide Number Placeholder 3"/>
          <p:cNvSpPr>
            <a:spLocks noGrp="1"/>
          </p:cNvSpPr>
          <p:nvPr>
            <p:ph type="sldNum" sz="quarter" idx="5"/>
          </p:nvPr>
        </p:nvSpPr>
        <p:spPr/>
        <p:txBody>
          <a:bodyPr/>
          <a:lstStyle/>
          <a:p>
            <a:fld id="{CAAE57F1-32CD-40B7-8DA6-DA95F2CDB741}" type="slidenum">
              <a:rPr lang="en-US" smtClean="0"/>
              <a:t>5</a:t>
            </a:fld>
            <a:endParaRPr lang="en-US"/>
          </a:p>
        </p:txBody>
      </p:sp>
    </p:spTree>
    <p:extLst>
      <p:ext uri="{BB962C8B-B14F-4D97-AF65-F5344CB8AC3E}">
        <p14:creationId xmlns:p14="http://schemas.microsoft.com/office/powerpoint/2010/main" val="228282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14</a:t>
            </a:fld>
            <a:endParaRPr lang="en-US"/>
          </a:p>
        </p:txBody>
      </p:sp>
    </p:spTree>
    <p:extLst>
      <p:ext uri="{BB962C8B-B14F-4D97-AF65-F5344CB8AC3E}">
        <p14:creationId xmlns:p14="http://schemas.microsoft.com/office/powerpoint/2010/main" val="341872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16</a:t>
            </a:fld>
            <a:endParaRPr lang="en-US"/>
          </a:p>
        </p:txBody>
      </p:sp>
    </p:spTree>
    <p:extLst>
      <p:ext uri="{BB962C8B-B14F-4D97-AF65-F5344CB8AC3E}">
        <p14:creationId xmlns:p14="http://schemas.microsoft.com/office/powerpoint/2010/main" val="198875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17</a:t>
            </a:fld>
            <a:endParaRPr lang="en-US"/>
          </a:p>
        </p:txBody>
      </p:sp>
    </p:spTree>
    <p:extLst>
      <p:ext uri="{BB962C8B-B14F-4D97-AF65-F5344CB8AC3E}">
        <p14:creationId xmlns:p14="http://schemas.microsoft.com/office/powerpoint/2010/main" val="1605883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t>To wrap this up, many features of large-scale brain networks can be replicated in the larval zebrafish, which is all made possible by these wonderful open-access databases. As finer connectivity measurements are established, these studies will eventually move to the next level, at much finer spatial scales.</a:t>
            </a:r>
          </a:p>
        </p:txBody>
      </p:sp>
      <p:sp>
        <p:nvSpPr>
          <p:cNvPr id="4" name="Slide Number Placeholder 3"/>
          <p:cNvSpPr>
            <a:spLocks noGrp="1"/>
          </p:cNvSpPr>
          <p:nvPr>
            <p:ph type="sldNum" sz="quarter" idx="5"/>
          </p:nvPr>
        </p:nvSpPr>
        <p:spPr/>
        <p:txBody>
          <a:bodyPr/>
          <a:lstStyle/>
          <a:p>
            <a:fld id="{11669AD4-F49C-4CCD-BBE6-AD7708021D5E}" type="slidenum">
              <a:rPr lang="fr-CA" smtClean="0"/>
              <a:t>18</a:t>
            </a:fld>
            <a:endParaRPr lang="fr-CA"/>
          </a:p>
        </p:txBody>
      </p:sp>
    </p:spTree>
    <p:extLst>
      <p:ext uri="{BB962C8B-B14F-4D97-AF65-F5344CB8AC3E}">
        <p14:creationId xmlns:p14="http://schemas.microsoft.com/office/powerpoint/2010/main" val="304493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research tries to squeeze right in the middle, by bringing network approaches to a small vertebrate model where we have access to fine-grained, cellular information</a:t>
            </a:r>
          </a:p>
        </p:txBody>
      </p:sp>
      <p:sp>
        <p:nvSpPr>
          <p:cNvPr id="4" name="Slide Number Placeholder 3"/>
          <p:cNvSpPr>
            <a:spLocks noGrp="1"/>
          </p:cNvSpPr>
          <p:nvPr>
            <p:ph type="sldNum" sz="quarter" idx="5"/>
          </p:nvPr>
        </p:nvSpPr>
        <p:spPr/>
        <p:txBody>
          <a:bodyPr/>
          <a:lstStyle/>
          <a:p>
            <a:fld id="{CAAE57F1-32CD-40B7-8DA6-DA95F2CDB741}" type="slidenum">
              <a:rPr lang="en-US" smtClean="0"/>
              <a:t>6</a:t>
            </a:fld>
            <a:endParaRPr lang="en-US"/>
          </a:p>
        </p:txBody>
      </p:sp>
    </p:spTree>
    <p:extLst>
      <p:ext uri="{BB962C8B-B14F-4D97-AF65-F5344CB8AC3E}">
        <p14:creationId xmlns:p14="http://schemas.microsoft.com/office/powerpoint/2010/main" val="69645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way, we can project all the identified cell coordinates into different anatomical brain regions of the atlas, which is the anatomical basis for the network analysis.</a:t>
            </a:r>
          </a:p>
          <a:p>
            <a:r>
              <a:rPr lang="en-US"/>
              <a:t>We also have a high-speed monitoring system to track the unrestrained tail of the fish.</a:t>
            </a:r>
          </a:p>
        </p:txBody>
      </p:sp>
      <p:sp>
        <p:nvSpPr>
          <p:cNvPr id="4" name="Slide Number Placeholder 3"/>
          <p:cNvSpPr>
            <a:spLocks noGrp="1"/>
          </p:cNvSpPr>
          <p:nvPr>
            <p:ph type="sldNum" sz="quarter" idx="5"/>
          </p:nvPr>
        </p:nvSpPr>
        <p:spPr/>
        <p:txBody>
          <a:bodyPr/>
          <a:lstStyle/>
          <a:p>
            <a:fld id="{CAAE57F1-32CD-40B7-8DA6-DA95F2CDB741}" type="slidenum">
              <a:rPr lang="en-US" smtClean="0"/>
              <a:t>7</a:t>
            </a:fld>
            <a:endParaRPr lang="en-US"/>
          </a:p>
        </p:txBody>
      </p:sp>
    </p:spTree>
    <p:extLst>
      <p:ext uri="{BB962C8B-B14F-4D97-AF65-F5344CB8AC3E}">
        <p14:creationId xmlns:p14="http://schemas.microsoft.com/office/powerpoint/2010/main" val="423506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we measured spontaneous and visually-evoked activity in multiple larvae. To compute functional networks, we first extract the average activity of each brain region, and then we compute pairwise correlations, yielding a correlation matrix which encapsulates the temporal dependencies between activity patterns across the brain. We can visualize this network, which has very strong positive links in the visual and motor regions.</a:t>
            </a:r>
          </a:p>
        </p:txBody>
      </p:sp>
      <p:sp>
        <p:nvSpPr>
          <p:cNvPr id="4" name="Slide Number Placeholder 3"/>
          <p:cNvSpPr>
            <a:spLocks noGrp="1"/>
          </p:cNvSpPr>
          <p:nvPr>
            <p:ph type="sldNum" sz="quarter" idx="5"/>
          </p:nvPr>
        </p:nvSpPr>
        <p:spPr/>
        <p:txBody>
          <a:bodyPr/>
          <a:lstStyle/>
          <a:p>
            <a:fld id="{CAAE57F1-32CD-40B7-8DA6-DA95F2CDB741}" type="slidenum">
              <a:rPr lang="en-US" smtClean="0"/>
              <a:t>8</a:t>
            </a:fld>
            <a:endParaRPr lang="en-US"/>
          </a:p>
        </p:txBody>
      </p:sp>
    </p:spTree>
    <p:extLst>
      <p:ext uri="{BB962C8B-B14F-4D97-AF65-F5344CB8AC3E}">
        <p14:creationId xmlns:p14="http://schemas.microsoft.com/office/powerpoint/2010/main" val="416117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wanted to validate if those measurements were robust and specific. We first compared our recently acquired data to an older dataset from last summer, measuring very similar correlation values. We then compared with lightsheet data from Misha Ahrens Lab, observing similar correlations as well, though the differences here could be explained by the different calcium indicator used in their study. Next we wanted to make sure we were picking up biologically meaningful patterns. As zebrafish larvae undergo a very strict neurodevelopmental course, we expect their brain activity patterns to be similar, which is indeed what we see here. We wondered if this similarity was even greater in the same individuals over time, so we imaged larvae on consecutive days and we were able to recover their identity purely by comparing their functional connectivity, replicating the well-known connectome fingerprinting and individuality of human brain networks, although this is a very small sample</a:t>
            </a:r>
          </a:p>
        </p:txBody>
      </p:sp>
      <p:sp>
        <p:nvSpPr>
          <p:cNvPr id="4" name="Slide Number Placeholder 3"/>
          <p:cNvSpPr>
            <a:spLocks noGrp="1"/>
          </p:cNvSpPr>
          <p:nvPr>
            <p:ph type="sldNum" sz="quarter" idx="5"/>
          </p:nvPr>
        </p:nvSpPr>
        <p:spPr/>
        <p:txBody>
          <a:bodyPr/>
          <a:lstStyle/>
          <a:p>
            <a:fld id="{CAAE57F1-32CD-40B7-8DA6-DA95F2CDB741}" type="slidenum">
              <a:rPr lang="en-US" smtClean="0"/>
              <a:t>9</a:t>
            </a:fld>
            <a:endParaRPr lang="en-US"/>
          </a:p>
        </p:txBody>
      </p:sp>
    </p:spTree>
    <p:extLst>
      <p:ext uri="{BB962C8B-B14F-4D97-AF65-F5344CB8AC3E}">
        <p14:creationId xmlns:p14="http://schemas.microsoft.com/office/powerpoint/2010/main" val="966010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10</a:t>
            </a:fld>
            <a:endParaRPr lang="en-US"/>
          </a:p>
        </p:txBody>
      </p:sp>
    </p:spTree>
    <p:extLst>
      <p:ext uri="{BB962C8B-B14F-4D97-AF65-F5344CB8AC3E}">
        <p14:creationId xmlns:p14="http://schemas.microsoft.com/office/powerpoint/2010/main" val="329222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11</a:t>
            </a:fld>
            <a:endParaRPr lang="en-US"/>
          </a:p>
        </p:txBody>
      </p:sp>
    </p:spTree>
    <p:extLst>
      <p:ext uri="{BB962C8B-B14F-4D97-AF65-F5344CB8AC3E}">
        <p14:creationId xmlns:p14="http://schemas.microsoft.com/office/powerpoint/2010/main" val="417333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this is a complex network, we can expect correlations to emerge from interactions that go beyond simple direct connections. As an example, correlations could emerge from polysynaptic pathways, as depicted here. To account for multiple mechanisms, we used a common linear modeling approach to predict functional connectivity patterns of each region using three predictors derived from the structural network. Overall, this model explains 63% of variance, which beats a random graph null model. Visual regions can be better predicted, though we still have to fully characterize this spatial heterogeneity.</a:t>
            </a:r>
          </a:p>
        </p:txBody>
      </p:sp>
      <p:sp>
        <p:nvSpPr>
          <p:cNvPr id="4" name="Slide Number Placeholder 3"/>
          <p:cNvSpPr>
            <a:spLocks noGrp="1"/>
          </p:cNvSpPr>
          <p:nvPr>
            <p:ph type="sldNum" sz="quarter" idx="5"/>
          </p:nvPr>
        </p:nvSpPr>
        <p:spPr/>
        <p:txBody>
          <a:bodyPr/>
          <a:lstStyle/>
          <a:p>
            <a:fld id="{CAAE57F1-32CD-40B7-8DA6-DA95F2CDB741}" type="slidenum">
              <a:rPr lang="en-US" smtClean="0"/>
              <a:t>12</a:t>
            </a:fld>
            <a:endParaRPr lang="en-US"/>
          </a:p>
        </p:txBody>
      </p:sp>
    </p:spTree>
    <p:extLst>
      <p:ext uri="{BB962C8B-B14F-4D97-AF65-F5344CB8AC3E}">
        <p14:creationId xmlns:p14="http://schemas.microsoft.com/office/powerpoint/2010/main" val="278698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AE57F1-32CD-40B7-8DA6-DA95F2CDB741}" type="slidenum">
              <a:rPr lang="en-US" smtClean="0"/>
              <a:t>13</a:t>
            </a:fld>
            <a:endParaRPr lang="en-US"/>
          </a:p>
        </p:txBody>
      </p:sp>
    </p:spTree>
    <p:extLst>
      <p:ext uri="{BB962C8B-B14F-4D97-AF65-F5344CB8AC3E}">
        <p14:creationId xmlns:p14="http://schemas.microsoft.com/office/powerpoint/2010/main" val="2552074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E22237-BAB1-74F3-F6E3-6B25186D49C9}"/>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endParaRPr lang="fr-FR"/>
          </a:p>
        </p:txBody>
      </p:sp>
      <p:sp>
        <p:nvSpPr>
          <p:cNvPr id="3" name="Sous-titre 2">
            <a:extLst>
              <a:ext uri="{FF2B5EF4-FFF2-40B4-BE49-F238E27FC236}">
                <a16:creationId xmlns:a16="http://schemas.microsoft.com/office/drawing/2014/main" id="{9393DA12-A876-3DB8-A4D1-EE8D77A7D7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fr-FR"/>
          </a:p>
        </p:txBody>
      </p:sp>
      <p:sp>
        <p:nvSpPr>
          <p:cNvPr id="4" name="Espace réservé de la date 3">
            <a:extLst>
              <a:ext uri="{FF2B5EF4-FFF2-40B4-BE49-F238E27FC236}">
                <a16:creationId xmlns:a16="http://schemas.microsoft.com/office/drawing/2014/main" id="{ABBF6D50-DAF9-2D62-C7E1-DD7DCB57B55D}"/>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B32E3208-BDD4-6AEE-A939-341C4737199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9D34B9F-20BA-7DB5-4571-8AAB6B8A85E3}"/>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1361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4F00AA-0F7D-1474-A830-40FDC0A93684}"/>
              </a:ext>
            </a:extLst>
          </p:cNvPr>
          <p:cNvSpPr>
            <a:spLocks noGrp="1"/>
          </p:cNvSpPr>
          <p:nvPr>
            <p:ph type="title"/>
          </p:nvPr>
        </p:nvSpPr>
        <p:spPr/>
        <p:txBody>
          <a:bodyPr/>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56EF8178-A9E8-34B6-6E0B-3D478F400120}"/>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A96B8262-AF90-90E7-A6D5-06A8DE988CB3}"/>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53B02149-4426-7B88-BAD4-54C9CD032C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30895B-4C8B-E9C3-7C8E-C0310AC0303C}"/>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56071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2EA6C41-50BD-3160-1CC8-EDF73D3C7E00}"/>
              </a:ext>
            </a:extLst>
          </p:cNvPr>
          <p:cNvSpPr>
            <a:spLocks noGrp="1"/>
          </p:cNvSpPr>
          <p:nvPr>
            <p:ph type="title" orient="vert"/>
          </p:nvPr>
        </p:nvSpPr>
        <p:spPr>
          <a:xfrm>
            <a:off x="8724900" y="365125"/>
            <a:ext cx="2628900" cy="5811838"/>
          </a:xfrm>
        </p:spPr>
        <p:txBody>
          <a:bodyPr vert="eaVert"/>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D26387A2-2282-7522-BA72-1F614E521876}"/>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9BC016C6-63DF-4332-B696-203D73E549BC}"/>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43F9D7BF-DFEC-6187-EC11-13D1327553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D5582-ABC8-23BE-F233-E4B239A09A8A}"/>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49181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B463B-29D6-F6FF-F03C-5B361D12AF75}"/>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66E82CD7-EDB4-811C-2256-89DA3C9C51B8}"/>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D4B7B655-0F50-0D9D-E397-EF7A8BB51EF8}"/>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8B93236C-14CA-2AB6-01AE-96B3836627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BFAB1E3-CDFB-09DD-53FD-797C930B50BC}"/>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31015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D3A3B-D0E0-A9FE-FE30-D227DC5F01D1}"/>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fr-FR"/>
          </a:p>
        </p:txBody>
      </p:sp>
      <p:sp>
        <p:nvSpPr>
          <p:cNvPr id="3" name="Espace réservé du texte 2">
            <a:extLst>
              <a:ext uri="{FF2B5EF4-FFF2-40B4-BE49-F238E27FC236}">
                <a16:creationId xmlns:a16="http://schemas.microsoft.com/office/drawing/2014/main" id="{14DAE9D9-18BA-5B36-A6A2-954AF84C4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0B3138FA-0EC5-CB95-0890-52239CF971ED}"/>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02C9AA6C-AF5A-A364-B4CF-0BC2B1CBD1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DA05C16-E270-2A9A-C3CE-3492D3D29AA3}"/>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27853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1DC2B-E73B-DE6A-0CEF-1C4FED2A8A06}"/>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FBF0BD05-F428-C30F-E808-49FCC78F95F6}"/>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contenu 3">
            <a:extLst>
              <a:ext uri="{FF2B5EF4-FFF2-40B4-BE49-F238E27FC236}">
                <a16:creationId xmlns:a16="http://schemas.microsoft.com/office/drawing/2014/main" id="{F2A6B6F9-36BF-5533-1DD4-41E8AF290A0D}"/>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e la date 4">
            <a:extLst>
              <a:ext uri="{FF2B5EF4-FFF2-40B4-BE49-F238E27FC236}">
                <a16:creationId xmlns:a16="http://schemas.microsoft.com/office/drawing/2014/main" id="{127B1A69-5878-50BF-1F67-353127BABA55}"/>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6" name="Espace réservé du pied de page 5">
            <a:extLst>
              <a:ext uri="{FF2B5EF4-FFF2-40B4-BE49-F238E27FC236}">
                <a16:creationId xmlns:a16="http://schemas.microsoft.com/office/drawing/2014/main" id="{74029FAB-D664-69D9-26B8-2EFCAFEBC7B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0CD10F7-3111-E20F-17EB-5C832DE904A8}"/>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668588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AD8A3-9D4D-FE79-107C-AF976E44E377}"/>
              </a:ext>
            </a:extLst>
          </p:cNvPr>
          <p:cNvSpPr>
            <a:spLocks noGrp="1"/>
          </p:cNvSpPr>
          <p:nvPr>
            <p:ph type="title"/>
          </p:nvPr>
        </p:nvSpPr>
        <p:spPr>
          <a:xfrm>
            <a:off x="839788" y="365125"/>
            <a:ext cx="10515600" cy="1325563"/>
          </a:xfrm>
        </p:spPr>
        <p:txBody>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A515D04B-BAAD-92C8-E9E4-94B853E2D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361D8AB8-5FAE-0B5D-9105-6C099A34BC53}"/>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u texte 4">
            <a:extLst>
              <a:ext uri="{FF2B5EF4-FFF2-40B4-BE49-F238E27FC236}">
                <a16:creationId xmlns:a16="http://schemas.microsoft.com/office/drawing/2014/main" id="{5D4B34AF-B65C-2D3C-E14C-C1932F7F7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30E7A219-9DF2-897A-85E8-74E1251D32CA}"/>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7" name="Espace réservé de la date 6">
            <a:extLst>
              <a:ext uri="{FF2B5EF4-FFF2-40B4-BE49-F238E27FC236}">
                <a16:creationId xmlns:a16="http://schemas.microsoft.com/office/drawing/2014/main" id="{A2D51FA5-AAE1-8771-DDD9-72D439DA778C}"/>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8" name="Espace réservé du pied de page 7">
            <a:extLst>
              <a:ext uri="{FF2B5EF4-FFF2-40B4-BE49-F238E27FC236}">
                <a16:creationId xmlns:a16="http://schemas.microsoft.com/office/drawing/2014/main" id="{1C639741-9E28-F4EF-BB1C-8961E9285DA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2BF00F-C14D-02F3-9EFC-49D0F6204DD0}"/>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90042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48D08-1ECF-EA78-24DA-3685C14446F8}"/>
              </a:ext>
            </a:extLst>
          </p:cNvPr>
          <p:cNvSpPr>
            <a:spLocks noGrp="1"/>
          </p:cNvSpPr>
          <p:nvPr>
            <p:ph type="title"/>
          </p:nvPr>
        </p:nvSpPr>
        <p:spPr/>
        <p:txBody>
          <a:bodyPr/>
          <a:lstStyle/>
          <a:p>
            <a:r>
              <a:rPr lang="fr-CA"/>
              <a:t>Modifier le style du titre</a:t>
            </a:r>
            <a:endParaRPr lang="fr-FR"/>
          </a:p>
        </p:txBody>
      </p:sp>
      <p:sp>
        <p:nvSpPr>
          <p:cNvPr id="3" name="Espace réservé de la date 2">
            <a:extLst>
              <a:ext uri="{FF2B5EF4-FFF2-40B4-BE49-F238E27FC236}">
                <a16:creationId xmlns:a16="http://schemas.microsoft.com/office/drawing/2014/main" id="{7C61AAD7-E829-3C54-CADD-4445E6263B52}"/>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4" name="Espace réservé du pied de page 3">
            <a:extLst>
              <a:ext uri="{FF2B5EF4-FFF2-40B4-BE49-F238E27FC236}">
                <a16:creationId xmlns:a16="http://schemas.microsoft.com/office/drawing/2014/main" id="{AA86D131-8A31-B482-92F4-09C51E3F8C6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798C9E9-082C-614D-3FB7-EBAF249F57C2}"/>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66381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C9A690-22AA-B8A5-DD08-808FBD835A6C}"/>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3" name="Espace réservé du pied de page 2">
            <a:extLst>
              <a:ext uri="{FF2B5EF4-FFF2-40B4-BE49-F238E27FC236}">
                <a16:creationId xmlns:a16="http://schemas.microsoft.com/office/drawing/2014/main" id="{4042A2F2-DDC7-C55D-9119-4304586A5A8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8A77EF3-08AE-5C49-F27A-188F4C235FE7}"/>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14272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BC4C7-14D6-F947-6590-621A4A1B961B}"/>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du contenu 2">
            <a:extLst>
              <a:ext uri="{FF2B5EF4-FFF2-40B4-BE49-F238E27FC236}">
                <a16:creationId xmlns:a16="http://schemas.microsoft.com/office/drawing/2014/main" id="{C0CF55BF-EB61-771A-DEFC-F3CD480B7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texte 3">
            <a:extLst>
              <a:ext uri="{FF2B5EF4-FFF2-40B4-BE49-F238E27FC236}">
                <a16:creationId xmlns:a16="http://schemas.microsoft.com/office/drawing/2014/main" id="{A703D2D5-9063-4A64-C847-F3C4DB3B8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1FA1535D-EC48-DB0E-294E-171032E54A5F}"/>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6" name="Espace réservé du pied de page 5">
            <a:extLst>
              <a:ext uri="{FF2B5EF4-FFF2-40B4-BE49-F238E27FC236}">
                <a16:creationId xmlns:a16="http://schemas.microsoft.com/office/drawing/2014/main" id="{AD3F9814-941F-8CB2-0645-C1B49B1B491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CCBF63-1CB6-B011-BD07-F51C42F10A45}"/>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3455859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8A69E-AE48-8FAA-973E-57635F4E4BAC}"/>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pour une image  2">
            <a:extLst>
              <a:ext uri="{FF2B5EF4-FFF2-40B4-BE49-F238E27FC236}">
                <a16:creationId xmlns:a16="http://schemas.microsoft.com/office/drawing/2014/main" id="{94CF0CCA-CE35-1D6C-3606-144CCD773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F08CC7F-BE00-28C3-5DD1-0F5CF7096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F2F482D3-1349-5862-EE1D-AE6990262BBB}"/>
              </a:ext>
            </a:extLst>
          </p:cNvPr>
          <p:cNvSpPr>
            <a:spLocks noGrp="1"/>
          </p:cNvSpPr>
          <p:nvPr>
            <p:ph type="dt" sz="half" idx="10"/>
          </p:nvPr>
        </p:nvSpPr>
        <p:spPr/>
        <p:txBody>
          <a:bodyPr/>
          <a:lstStyle/>
          <a:p>
            <a:fld id="{3F7A21D9-4DA1-304C-B077-DCA20B6B0856}" type="datetimeFigureOut">
              <a:rPr lang="fr-FR" smtClean="0"/>
              <a:t>06/07/2024</a:t>
            </a:fld>
            <a:endParaRPr lang="fr-FR"/>
          </a:p>
        </p:txBody>
      </p:sp>
      <p:sp>
        <p:nvSpPr>
          <p:cNvPr id="6" name="Espace réservé du pied de page 5">
            <a:extLst>
              <a:ext uri="{FF2B5EF4-FFF2-40B4-BE49-F238E27FC236}">
                <a16:creationId xmlns:a16="http://schemas.microsoft.com/office/drawing/2014/main" id="{10EF8477-E6F4-0C85-6015-7C733D7B13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EC30F1-DA38-F55E-A6E8-3E23BAB22E18}"/>
              </a:ext>
            </a:extLst>
          </p:cNvPr>
          <p:cNvSpPr>
            <a:spLocks noGrp="1"/>
          </p:cNvSpPr>
          <p:nvPr>
            <p:ph type="sldNum" sz="quarter" idx="12"/>
          </p:nvPr>
        </p:nvSpPr>
        <p:spPr/>
        <p:txBody>
          <a:bodyPr/>
          <a:lstStyle/>
          <a:p>
            <a:fld id="{D9AB2BBB-B552-5C4A-8052-CDA251B4FBF6}" type="slidenum">
              <a:rPr lang="fr-FR" smtClean="0"/>
              <a:t>‹n°›</a:t>
            </a:fld>
            <a:endParaRPr lang="fr-FR"/>
          </a:p>
        </p:txBody>
      </p:sp>
    </p:spTree>
    <p:extLst>
      <p:ext uri="{BB962C8B-B14F-4D97-AF65-F5344CB8AC3E}">
        <p14:creationId xmlns:p14="http://schemas.microsoft.com/office/powerpoint/2010/main" val="297307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8829A69-02FD-5983-13A6-24A8D3B1BF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E6D2FA26-8D4A-E5BA-E0C5-2A7A98ECCA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20541D85-7E1E-41D1-01A3-159432600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A21D9-4DA1-304C-B077-DCA20B6B0856}" type="datetimeFigureOut">
              <a:rPr lang="fr-FR" smtClean="0"/>
              <a:t>06/07/2024</a:t>
            </a:fld>
            <a:endParaRPr lang="fr-FR"/>
          </a:p>
        </p:txBody>
      </p:sp>
      <p:sp>
        <p:nvSpPr>
          <p:cNvPr id="5" name="Espace réservé du pied de page 4">
            <a:extLst>
              <a:ext uri="{FF2B5EF4-FFF2-40B4-BE49-F238E27FC236}">
                <a16:creationId xmlns:a16="http://schemas.microsoft.com/office/drawing/2014/main" id="{45D1ED98-1A5D-987C-DD0B-E0B545C34D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A56A67D-DD84-E1B2-3A1A-07928FB31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AB2BBB-B552-5C4A-8052-CDA251B4FBF6}" type="slidenum">
              <a:rPr lang="fr-FR" smtClean="0"/>
              <a:t>‹n°›</a:t>
            </a:fld>
            <a:endParaRPr lang="fr-FR"/>
          </a:p>
        </p:txBody>
      </p:sp>
    </p:spTree>
    <p:extLst>
      <p:ext uri="{BB962C8B-B14F-4D97-AF65-F5344CB8AC3E}">
        <p14:creationId xmlns:p14="http://schemas.microsoft.com/office/powerpoint/2010/main" val="1460756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136.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tiff"/><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E7A650B-4EEF-0D2E-AE07-B32BF89722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246232"/>
            <a:ext cx="5998866" cy="4338319"/>
          </a:xfrm>
          <a:prstGeom prst="rect">
            <a:avLst/>
          </a:prstGeom>
        </p:spPr>
      </p:pic>
      <p:sp>
        <p:nvSpPr>
          <p:cNvPr id="2" name="Titre 1">
            <a:extLst>
              <a:ext uri="{FF2B5EF4-FFF2-40B4-BE49-F238E27FC236}">
                <a16:creationId xmlns:a16="http://schemas.microsoft.com/office/drawing/2014/main" id="{59B67970-E2BD-6942-09A7-9C558E1BD23B}"/>
              </a:ext>
            </a:extLst>
          </p:cNvPr>
          <p:cNvSpPr>
            <a:spLocks noGrp="1"/>
          </p:cNvSpPr>
          <p:nvPr>
            <p:ph type="ctrTitle"/>
          </p:nvPr>
        </p:nvSpPr>
        <p:spPr>
          <a:xfrm>
            <a:off x="357049" y="347277"/>
            <a:ext cx="11625042" cy="1045844"/>
          </a:xfrm>
        </p:spPr>
        <p:txBody>
          <a:bodyPr>
            <a:noAutofit/>
          </a:bodyPr>
          <a:lstStyle/>
          <a:p>
            <a:pPr algn="l"/>
            <a:r>
              <a:rPr lang="en-CA" sz="4000" b="1" dirty="0">
                <a:solidFill>
                  <a:srgbClr val="30509F"/>
                </a:solidFill>
                <a:effectLst/>
                <a:highlight>
                  <a:srgbClr val="FFFFFF"/>
                </a:highlight>
                <a:latin typeface="Raleway" pitchFamily="2" charset="77"/>
              </a:rPr>
              <a:t>Research application: </a:t>
            </a:r>
            <a:br>
              <a:rPr lang="en-CA" sz="4000" b="1" dirty="0">
                <a:solidFill>
                  <a:srgbClr val="30509F"/>
                </a:solidFill>
                <a:effectLst/>
                <a:highlight>
                  <a:srgbClr val="FFFFFF"/>
                </a:highlight>
                <a:latin typeface="Raleway" pitchFamily="2" charset="77"/>
              </a:rPr>
            </a:br>
            <a:r>
              <a:rPr lang="en-CA" sz="4000" b="1" dirty="0">
                <a:solidFill>
                  <a:srgbClr val="30509F"/>
                </a:solidFill>
                <a:effectLst/>
                <a:highlight>
                  <a:srgbClr val="FFFFFF"/>
                </a:highlight>
                <a:latin typeface="Raleway" pitchFamily="2" charset="77"/>
              </a:rPr>
              <a:t>Zebrafish brain </a:t>
            </a:r>
            <a:r>
              <a:rPr lang="en-CA" sz="4000" b="1" dirty="0">
                <a:solidFill>
                  <a:srgbClr val="30509F"/>
                </a:solidFill>
                <a:highlight>
                  <a:srgbClr val="FFFFFF"/>
                </a:highlight>
                <a:latin typeface="Raleway" pitchFamily="2" charset="77"/>
              </a:rPr>
              <a:t>data analysis</a:t>
            </a:r>
            <a:endParaRPr lang="en-CA" sz="7200" b="1" dirty="0">
              <a:solidFill>
                <a:srgbClr val="30509F"/>
              </a:solidFill>
              <a:latin typeface="Raleway" pitchFamily="2" charset="77"/>
            </a:endParaRPr>
          </a:p>
        </p:txBody>
      </p:sp>
      <p:sp>
        <p:nvSpPr>
          <p:cNvPr id="3" name="Sous-titre 2">
            <a:extLst>
              <a:ext uri="{FF2B5EF4-FFF2-40B4-BE49-F238E27FC236}">
                <a16:creationId xmlns:a16="http://schemas.microsoft.com/office/drawing/2014/main" id="{F6400027-2D6C-D1F8-BBAB-BDABB753F458}"/>
              </a:ext>
            </a:extLst>
          </p:cNvPr>
          <p:cNvSpPr>
            <a:spLocks noGrp="1"/>
          </p:cNvSpPr>
          <p:nvPr>
            <p:ph type="subTitle" idx="1"/>
          </p:nvPr>
        </p:nvSpPr>
        <p:spPr>
          <a:xfrm>
            <a:off x="1940392" y="1743434"/>
            <a:ext cx="6283654" cy="1421084"/>
          </a:xfrm>
        </p:spPr>
        <p:txBody>
          <a:bodyPr>
            <a:normAutofit/>
          </a:bodyPr>
          <a:lstStyle/>
          <a:p>
            <a:pPr algn="l">
              <a:lnSpc>
                <a:spcPct val="100000"/>
              </a:lnSpc>
              <a:spcBef>
                <a:spcPts val="0"/>
              </a:spcBef>
              <a:spcAft>
                <a:spcPts val="200"/>
              </a:spcAft>
            </a:pPr>
            <a:r>
              <a:rPr lang="en-US" sz="2000" b="1" dirty="0"/>
              <a:t>Workshop - Introduction to Computational Neuroscience</a:t>
            </a:r>
          </a:p>
          <a:p>
            <a:pPr algn="l">
              <a:lnSpc>
                <a:spcPct val="100000"/>
              </a:lnSpc>
              <a:spcBef>
                <a:spcPts val="0"/>
              </a:spcBef>
              <a:spcAft>
                <a:spcPts val="200"/>
              </a:spcAft>
            </a:pPr>
            <a:r>
              <a:rPr lang="en-US" sz="2000" dirty="0" err="1"/>
              <a:t>Neurasmus</a:t>
            </a:r>
            <a:r>
              <a:rPr lang="en-US" sz="2000" dirty="0"/>
              <a:t> : European Master in Neuroscience</a:t>
            </a:r>
          </a:p>
          <a:p>
            <a:pPr algn="l">
              <a:lnSpc>
                <a:spcPct val="100000"/>
              </a:lnSpc>
              <a:spcBef>
                <a:spcPts val="0"/>
              </a:spcBef>
              <a:spcAft>
                <a:spcPts val="200"/>
              </a:spcAft>
            </a:pPr>
            <a:r>
              <a:rPr lang="en-US" sz="1600" dirty="0"/>
              <a:t>2024 July 3rd - 6th, Amsterdam, </a:t>
            </a:r>
            <a:r>
              <a:rPr lang="en-US" sz="1600" i="0" dirty="0">
                <a:effectLst/>
                <a:highlight>
                  <a:srgbClr val="FFFFFF"/>
                </a:highlight>
              </a:rPr>
              <a:t>Netherlands</a:t>
            </a:r>
            <a:endParaRPr lang="en-US" sz="1600" dirty="0"/>
          </a:p>
          <a:p>
            <a:pPr algn="l">
              <a:lnSpc>
                <a:spcPct val="100000"/>
              </a:lnSpc>
              <a:spcBef>
                <a:spcPts val="0"/>
              </a:spcBef>
            </a:pPr>
            <a:endParaRPr lang="en-US" sz="1800" b="1" dirty="0"/>
          </a:p>
        </p:txBody>
      </p:sp>
      <p:sp>
        <p:nvSpPr>
          <p:cNvPr id="6" name="ZoneTexte 5">
            <a:extLst>
              <a:ext uri="{FF2B5EF4-FFF2-40B4-BE49-F238E27FC236}">
                <a16:creationId xmlns:a16="http://schemas.microsoft.com/office/drawing/2014/main" id="{6E5BA16E-5E72-9F17-0CD8-AEFE12D24B7A}"/>
              </a:ext>
            </a:extLst>
          </p:cNvPr>
          <p:cNvSpPr txBox="1"/>
          <p:nvPr/>
        </p:nvSpPr>
        <p:spPr>
          <a:xfrm>
            <a:off x="1877688" y="3721733"/>
            <a:ext cx="6409062" cy="1610697"/>
          </a:xfrm>
          <a:prstGeom prst="rect">
            <a:avLst/>
          </a:prstGeom>
          <a:noFill/>
        </p:spPr>
        <p:txBody>
          <a:bodyPr wrap="none" rtlCol="0">
            <a:spAutoFit/>
          </a:bodyPr>
          <a:lstStyle/>
          <a:p>
            <a:pPr>
              <a:spcAft>
                <a:spcPts val="200"/>
              </a:spcAft>
            </a:pPr>
            <a:r>
              <a:rPr lang="en-US" sz="2000" b="1" dirty="0"/>
              <a:t>Patrick Desrosiers</a:t>
            </a:r>
          </a:p>
          <a:p>
            <a:pPr>
              <a:spcAft>
                <a:spcPts val="200"/>
              </a:spcAft>
            </a:pPr>
            <a:r>
              <a:rPr lang="en-US" sz="1600" dirty="0" err="1"/>
              <a:t>Dynamica</a:t>
            </a:r>
            <a:r>
              <a:rPr lang="en-US" sz="1600" dirty="0"/>
              <a:t> Research Lab </a:t>
            </a:r>
          </a:p>
          <a:p>
            <a:pPr>
              <a:spcAft>
                <a:spcPts val="200"/>
              </a:spcAft>
            </a:pPr>
            <a:r>
              <a:rPr lang="en-US" sz="1600" dirty="0"/>
              <a:t>CERVO Brain Research Center</a:t>
            </a:r>
          </a:p>
          <a:p>
            <a:pPr>
              <a:spcAft>
                <a:spcPts val="200"/>
              </a:spcAft>
            </a:pPr>
            <a:r>
              <a:rPr lang="en-US" sz="1600" dirty="0" err="1"/>
              <a:t>Département</a:t>
            </a:r>
            <a:r>
              <a:rPr lang="en-US" sz="1600" dirty="0"/>
              <a:t> de physique, de genie physique et </a:t>
            </a:r>
            <a:r>
              <a:rPr lang="en-US" sz="1600" dirty="0" err="1"/>
              <a:t>d’optique</a:t>
            </a:r>
            <a:r>
              <a:rPr lang="en-US" sz="1600" dirty="0"/>
              <a:t>, Université Laval</a:t>
            </a:r>
          </a:p>
          <a:p>
            <a:endParaRPr lang="en-US" sz="2400" dirty="0"/>
          </a:p>
        </p:txBody>
      </p:sp>
      <p:pic>
        <p:nvPicPr>
          <p:cNvPr id="7" name="Image 6">
            <a:extLst>
              <a:ext uri="{FF2B5EF4-FFF2-40B4-BE49-F238E27FC236}">
                <a16:creationId xmlns:a16="http://schemas.microsoft.com/office/drawing/2014/main" id="{02E9A5D2-E892-55AE-C7AA-EFF2C5ED9D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45" y="4098727"/>
            <a:ext cx="1275102" cy="428355"/>
          </a:xfrm>
          <a:prstGeom prst="rect">
            <a:avLst/>
          </a:prstGeom>
        </p:spPr>
      </p:pic>
      <p:pic>
        <p:nvPicPr>
          <p:cNvPr id="10" name="Image 9">
            <a:extLst>
              <a:ext uri="{FF2B5EF4-FFF2-40B4-BE49-F238E27FC236}">
                <a16:creationId xmlns:a16="http://schemas.microsoft.com/office/drawing/2014/main" id="{71FAD86F-698C-584D-4C06-E1CB216525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445" y="3594365"/>
            <a:ext cx="1275102" cy="353324"/>
          </a:xfrm>
          <a:prstGeom prst="rect">
            <a:avLst/>
          </a:prstGeom>
        </p:spPr>
      </p:pic>
      <p:pic>
        <p:nvPicPr>
          <p:cNvPr id="11" name="Picture 4" descr="logo-universite-laval-couleur-transparent | SEVE Formation Canada">
            <a:extLst>
              <a:ext uri="{FF2B5EF4-FFF2-40B4-BE49-F238E27FC236}">
                <a16:creationId xmlns:a16="http://schemas.microsoft.com/office/drawing/2014/main" id="{9950227E-9EEC-8B12-56EA-486A157CB5A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02445" y="4678120"/>
            <a:ext cx="1275102" cy="5270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URASMUS Erasmus Mundus | Bordeaux">
            <a:extLst>
              <a:ext uri="{FF2B5EF4-FFF2-40B4-BE49-F238E27FC236}">
                <a16:creationId xmlns:a16="http://schemas.microsoft.com/office/drawing/2014/main" id="{C8D749DB-3551-6DE5-B0DE-90FC0C2D2AF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445" y="1743434"/>
            <a:ext cx="1231772" cy="122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795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SC-FC comparison</a:t>
            </a:r>
          </a:p>
        </p:txBody>
      </p:sp>
      <p:sp>
        <p:nvSpPr>
          <p:cNvPr id="3" name="TextBox 2">
            <a:extLst>
              <a:ext uri="{FF2B5EF4-FFF2-40B4-BE49-F238E27FC236}">
                <a16:creationId xmlns:a16="http://schemas.microsoft.com/office/drawing/2014/main" id="{D227005D-F4D5-146D-FC9F-4D081AC469CE}"/>
              </a:ext>
            </a:extLst>
          </p:cNvPr>
          <p:cNvSpPr txBox="1"/>
          <p:nvPr/>
        </p:nvSpPr>
        <p:spPr>
          <a:xfrm>
            <a:off x="193964" y="197108"/>
            <a:ext cx="12192000" cy="523220"/>
          </a:xfrm>
          <a:prstGeom prst="rect">
            <a:avLst/>
          </a:prstGeom>
          <a:noFill/>
        </p:spPr>
        <p:txBody>
          <a:bodyPr wrap="square" rtlCol="0">
            <a:spAutoFit/>
          </a:bodyPr>
          <a:lstStyle/>
          <a:p>
            <a:r>
              <a:rPr lang="en-US" sz="2800" b="1" dirty="0">
                <a:solidFill>
                  <a:srgbClr val="2151A5"/>
                </a:solidFill>
                <a:latin typeface="Arial" panose="020B0604020202020204" pitchFamily="34" charset="0"/>
                <a:cs typeface="Arial" panose="020B0604020202020204" pitchFamily="34" charset="0"/>
              </a:rPr>
              <a:t>How similar are structural and functional networks?</a:t>
            </a:r>
          </a:p>
        </p:txBody>
      </p:sp>
      <p:pic>
        <p:nvPicPr>
          <p:cNvPr id="8" name="Picture 7" descr="A close-up of a blue and white image&#10;&#10;Description automatically generated">
            <a:extLst>
              <a:ext uri="{FF2B5EF4-FFF2-40B4-BE49-F238E27FC236}">
                <a16:creationId xmlns:a16="http://schemas.microsoft.com/office/drawing/2014/main" id="{AC06F171-364C-1A2B-27A4-B44615094F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3964" y="2045160"/>
            <a:ext cx="2717849" cy="303581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71B9FF-39CE-AE7A-3C6D-CBAE481BDE49}"/>
                  </a:ext>
                </a:extLst>
              </p:cNvPr>
              <p:cNvSpPr txBox="1"/>
              <p:nvPr/>
            </p:nvSpPr>
            <p:spPr>
              <a:xfrm>
                <a:off x="193964" y="5284170"/>
                <a:ext cx="12192000"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Observations</a:t>
                </a:r>
                <a:r>
                  <a:rPr lang="en-US" sz="2000" dirty="0">
                    <a:latin typeface="Arial" panose="020B0604020202020204" pitchFamily="34" charset="0"/>
                    <a:cs typeface="Arial" panose="020B0604020202020204" pitchFamily="34" charset="0"/>
                  </a:rPr>
                  <a:t>:</a:t>
                </a:r>
              </a:p>
              <a:p>
                <a:pPr marL="457200" indent="-457200">
                  <a:buAutoNum type="arabicPeriod"/>
                </a:pPr>
                <a:r>
                  <a:rPr lang="en-US" sz="2000" dirty="0">
                    <a:latin typeface="Arial" panose="020B0604020202020204" pitchFamily="34" charset="0"/>
                    <a:cs typeface="Arial" panose="020B0604020202020204" pitchFamily="34" charset="0"/>
                  </a:rPr>
                  <a:t>SC and FC are significantly correlated (Pearson </a:t>
                </a:r>
                <a14:m>
                  <m:oMath xmlns:m="http://schemas.openxmlformats.org/officeDocument/2006/math">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=0.568</m:t>
                    </m:r>
                  </m:oMath>
                </a14:m>
                <a:r>
                  <a:rPr lang="en-US" sz="2000" dirty="0">
                    <a:latin typeface="Arial" panose="020B0604020202020204" pitchFamily="34" charset="0"/>
                    <a:cs typeface="Arial" panose="020B0604020202020204" pitchFamily="34" charset="0"/>
                  </a:rPr>
                  <a:t>, spatially-constrained null model)</a:t>
                </a:r>
              </a:p>
              <a:p>
                <a:pPr marL="457200" indent="-457200">
                  <a:buAutoNum type="arabicPeriod"/>
                </a:pPr>
                <a:r>
                  <a:rPr lang="en-US" sz="2000" dirty="0">
                    <a:latin typeface="Arial" panose="020B0604020202020204" pitchFamily="34" charset="0"/>
                    <a:cs typeface="Arial" panose="020B0604020202020204" pitchFamily="34" charset="0"/>
                  </a:rPr>
                  <a:t>However, high correlations exist between structurally unconnected regions</a:t>
                </a:r>
              </a:p>
            </p:txBody>
          </p:sp>
        </mc:Choice>
        <mc:Fallback xmlns="">
          <p:sp>
            <p:nvSpPr>
              <p:cNvPr id="13" name="TextBox 12">
                <a:extLst>
                  <a:ext uri="{FF2B5EF4-FFF2-40B4-BE49-F238E27FC236}">
                    <a16:creationId xmlns:a16="http://schemas.microsoft.com/office/drawing/2014/main" id="{5071B9FF-39CE-AE7A-3C6D-CBAE481BDE49}"/>
                  </a:ext>
                </a:extLst>
              </p:cNvPr>
              <p:cNvSpPr txBox="1">
                <a:spLocks noRot="1" noChangeAspect="1" noMove="1" noResize="1" noEditPoints="1" noAdjustHandles="1" noChangeArrowheads="1" noChangeShapeType="1" noTextEdit="1"/>
              </p:cNvSpPr>
              <p:nvPr/>
            </p:nvSpPr>
            <p:spPr>
              <a:xfrm>
                <a:off x="193964" y="5284170"/>
                <a:ext cx="12192000" cy="1015663"/>
              </a:xfrm>
              <a:prstGeom prst="rect">
                <a:avLst/>
              </a:prstGeom>
              <a:blipFill>
                <a:blip r:embed="rId4"/>
                <a:stretch>
                  <a:fillRect l="-520" t="-3750" b="-1125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2274693-FA4D-4E08-9BBA-766EE665835B}"/>
              </a:ext>
            </a:extLst>
          </p:cNvPr>
          <p:cNvSpPr txBox="1"/>
          <p:nvPr/>
        </p:nvSpPr>
        <p:spPr>
          <a:xfrm>
            <a:off x="2073564" y="1509496"/>
            <a:ext cx="2010756"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Mesoscopic SC</a:t>
            </a:r>
          </a:p>
        </p:txBody>
      </p:sp>
      <p:sp>
        <p:nvSpPr>
          <p:cNvPr id="19" name="TextBox 18">
            <a:extLst>
              <a:ext uri="{FF2B5EF4-FFF2-40B4-BE49-F238E27FC236}">
                <a16:creationId xmlns:a16="http://schemas.microsoft.com/office/drawing/2014/main" id="{CCEAC9ED-F58B-114C-8405-452A016DC1C6}"/>
              </a:ext>
            </a:extLst>
          </p:cNvPr>
          <p:cNvSpPr txBox="1"/>
          <p:nvPr/>
        </p:nvSpPr>
        <p:spPr>
          <a:xfrm>
            <a:off x="6521798" y="1509496"/>
            <a:ext cx="2508596"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SC/FC comparison</a:t>
            </a:r>
          </a:p>
        </p:txBody>
      </p:sp>
      <p:cxnSp>
        <p:nvCxnSpPr>
          <p:cNvPr id="26" name="Straight Connector 25">
            <a:extLst>
              <a:ext uri="{FF2B5EF4-FFF2-40B4-BE49-F238E27FC236}">
                <a16:creationId xmlns:a16="http://schemas.microsoft.com/office/drawing/2014/main" id="{CCD25615-5C01-C7DC-CD21-E4A577EEB735}"/>
              </a:ext>
            </a:extLst>
          </p:cNvPr>
          <p:cNvCxnSpPr>
            <a:stCxn id="14" idx="1"/>
          </p:cNvCxnSpPr>
          <p:nvPr/>
        </p:nvCxnSpPr>
        <p:spPr>
          <a:xfrm flipH="1">
            <a:off x="497840" y="1709551"/>
            <a:ext cx="15757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B7699-D794-0045-A766-98BB646535E2}"/>
              </a:ext>
            </a:extLst>
          </p:cNvPr>
          <p:cNvCxnSpPr/>
          <p:nvPr/>
        </p:nvCxnSpPr>
        <p:spPr>
          <a:xfrm flipH="1">
            <a:off x="4094480" y="1709551"/>
            <a:ext cx="15757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 name="Picture 1" descr="A close-up of a blue and white image&#10;&#10;Description automatically generated">
            <a:extLst>
              <a:ext uri="{FF2B5EF4-FFF2-40B4-BE49-F238E27FC236}">
                <a16:creationId xmlns:a16="http://schemas.microsoft.com/office/drawing/2014/main" id="{BE3EAE0D-4EDD-9C5B-A79D-96DE312EF98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11813" y="2045160"/>
            <a:ext cx="3080426" cy="3035810"/>
          </a:xfrm>
          <a:prstGeom prst="rect">
            <a:avLst/>
          </a:prstGeom>
        </p:spPr>
      </p:pic>
      <p:pic>
        <p:nvPicPr>
          <p:cNvPr id="6" name="Picture 5" descr="A close-up of a blue and white image&#10;&#10;Description automatically generated">
            <a:extLst>
              <a:ext uri="{FF2B5EF4-FFF2-40B4-BE49-F238E27FC236}">
                <a16:creationId xmlns:a16="http://schemas.microsoft.com/office/drawing/2014/main" id="{BAB77739-3905-1D5B-9DD7-AF761CD4D91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92238" y="2045160"/>
            <a:ext cx="3287949" cy="3035810"/>
          </a:xfrm>
          <a:prstGeom prst="rect">
            <a:avLst/>
          </a:prstGeom>
        </p:spPr>
      </p:pic>
      <p:sp>
        <p:nvSpPr>
          <p:cNvPr id="4" name="TextBox 5">
            <a:extLst>
              <a:ext uri="{FF2B5EF4-FFF2-40B4-BE49-F238E27FC236}">
                <a16:creationId xmlns:a16="http://schemas.microsoft.com/office/drawing/2014/main" id="{145828F4-41D9-D3D1-1C9D-355D1CC19758}"/>
              </a:ext>
            </a:extLst>
          </p:cNvPr>
          <p:cNvSpPr txBox="1"/>
          <p:nvPr/>
        </p:nvSpPr>
        <p:spPr>
          <a:xfrm>
            <a:off x="209625" y="1753612"/>
            <a:ext cx="3112133" cy="307777"/>
          </a:xfrm>
          <a:prstGeom prst="rect">
            <a:avLst/>
          </a:prstGeom>
          <a:noFill/>
        </p:spPr>
        <p:txBody>
          <a:bodyPr wrap="square" rtlCol="0">
            <a:spAutoFit/>
          </a:bodyPr>
          <a:lstStyle/>
          <a:p>
            <a:r>
              <a:rPr lang="en-US" sz="1400" dirty="0">
                <a:solidFill>
                  <a:srgbClr val="2151A5"/>
                </a:solidFill>
                <a:latin typeface="Arial" panose="020B0604020202020204" pitchFamily="34" charset="0"/>
                <a:cs typeface="Arial" panose="020B0604020202020204" pitchFamily="34" charset="0"/>
              </a:rPr>
              <a:t>Kunst </a:t>
            </a:r>
            <a:r>
              <a:rPr lang="en-US" sz="1400" i="1" dirty="0">
                <a:solidFill>
                  <a:srgbClr val="2151A5"/>
                </a:solidFill>
                <a:latin typeface="Arial" panose="020B0604020202020204" pitchFamily="34" charset="0"/>
                <a:cs typeface="Arial" panose="020B0604020202020204" pitchFamily="34" charset="0"/>
              </a:rPr>
              <a:t>et al. </a:t>
            </a:r>
            <a:r>
              <a:rPr lang="en-US" sz="1400" dirty="0">
                <a:solidFill>
                  <a:srgbClr val="2151A5"/>
                </a:solidFill>
                <a:latin typeface="Arial" panose="020B0604020202020204" pitchFamily="34" charset="0"/>
                <a:cs typeface="Arial" panose="020B0604020202020204" pitchFamily="34" charset="0"/>
              </a:rPr>
              <a:t>(2019) Neuron</a:t>
            </a:r>
          </a:p>
        </p:txBody>
      </p:sp>
    </p:spTree>
    <p:extLst>
      <p:ext uri="{BB962C8B-B14F-4D97-AF65-F5344CB8AC3E}">
        <p14:creationId xmlns:p14="http://schemas.microsoft.com/office/powerpoint/2010/main" val="34189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fade">
                                      <p:cBhvr>
                                        <p:cTn id="38" dur="500"/>
                                        <p:tgtEl>
                                          <p:spTgt spid="1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animEffect transition="in" filter="fade">
                                      <p:cBhvr>
                                        <p:cTn id="4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SC-FC comparison</a:t>
            </a:r>
          </a:p>
        </p:txBody>
      </p:sp>
      <p:sp>
        <p:nvSpPr>
          <p:cNvPr id="3" name="TextBox 2">
            <a:extLst>
              <a:ext uri="{FF2B5EF4-FFF2-40B4-BE49-F238E27FC236}">
                <a16:creationId xmlns:a16="http://schemas.microsoft.com/office/drawing/2014/main" id="{D227005D-F4D5-146D-FC9F-4D081AC469CE}"/>
              </a:ext>
            </a:extLst>
          </p:cNvPr>
          <p:cNvSpPr txBox="1"/>
          <p:nvPr/>
        </p:nvSpPr>
        <p:spPr>
          <a:xfrm>
            <a:off x="193964" y="197108"/>
            <a:ext cx="12192000" cy="523220"/>
          </a:xfrm>
          <a:prstGeom prst="rect">
            <a:avLst/>
          </a:prstGeom>
          <a:noFill/>
        </p:spPr>
        <p:txBody>
          <a:bodyPr wrap="square" rtlCol="0">
            <a:spAutoFit/>
          </a:bodyPr>
          <a:lstStyle/>
          <a:p>
            <a:r>
              <a:rPr lang="en-US" sz="2800" b="1" dirty="0">
                <a:solidFill>
                  <a:srgbClr val="2151A5"/>
                </a:solidFill>
                <a:latin typeface="Arial" panose="020B0604020202020204" pitchFamily="34" charset="0"/>
                <a:cs typeface="Arial" panose="020B0604020202020204" pitchFamily="34" charset="0"/>
              </a:rPr>
              <a:t>How similar are structural and functional networks?</a:t>
            </a:r>
          </a:p>
        </p:txBody>
      </p:sp>
      <p:pic>
        <p:nvPicPr>
          <p:cNvPr id="8" name="Picture 7" descr="A close-up of a blue and white image&#10;&#10;Description automatically generated">
            <a:extLst>
              <a:ext uri="{FF2B5EF4-FFF2-40B4-BE49-F238E27FC236}">
                <a16:creationId xmlns:a16="http://schemas.microsoft.com/office/drawing/2014/main" id="{AC06F171-364C-1A2B-27A4-B44615094F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3964" y="2045160"/>
            <a:ext cx="2717849" cy="303581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71B9FF-39CE-AE7A-3C6D-CBAE481BDE49}"/>
                  </a:ext>
                </a:extLst>
              </p:cNvPr>
              <p:cNvSpPr txBox="1"/>
              <p:nvPr/>
            </p:nvSpPr>
            <p:spPr>
              <a:xfrm>
                <a:off x="193964" y="5284170"/>
                <a:ext cx="12192000"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Observations</a:t>
                </a:r>
                <a:r>
                  <a:rPr lang="en-US" sz="2000" dirty="0">
                    <a:latin typeface="Arial" panose="020B0604020202020204" pitchFamily="34" charset="0"/>
                    <a:cs typeface="Arial" panose="020B0604020202020204" pitchFamily="34" charset="0"/>
                  </a:rPr>
                  <a:t>:</a:t>
                </a:r>
              </a:p>
              <a:p>
                <a:pPr marL="457200" indent="-457200">
                  <a:buAutoNum type="arabicPeriod"/>
                </a:pPr>
                <a:r>
                  <a:rPr lang="en-US" sz="2000" dirty="0">
                    <a:latin typeface="Arial" panose="020B0604020202020204" pitchFamily="34" charset="0"/>
                    <a:cs typeface="Arial" panose="020B0604020202020204" pitchFamily="34" charset="0"/>
                  </a:rPr>
                  <a:t>SC and FC are significantly correlated (Pearson </a:t>
                </a:r>
                <a14:m>
                  <m:oMath xmlns:m="http://schemas.openxmlformats.org/officeDocument/2006/math">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=0.568</m:t>
                    </m:r>
                  </m:oMath>
                </a14:m>
                <a:r>
                  <a:rPr lang="en-US" sz="2000" dirty="0">
                    <a:latin typeface="Arial" panose="020B0604020202020204" pitchFamily="34" charset="0"/>
                    <a:cs typeface="Arial" panose="020B0604020202020204" pitchFamily="34" charset="0"/>
                  </a:rPr>
                  <a:t>, spatially-constrained null model)</a:t>
                </a:r>
              </a:p>
              <a:p>
                <a:pPr marL="457200" indent="-457200">
                  <a:buAutoNum type="arabicPeriod"/>
                </a:pPr>
                <a:r>
                  <a:rPr lang="en-US" sz="2000" dirty="0">
                    <a:latin typeface="Arial" panose="020B0604020202020204" pitchFamily="34" charset="0"/>
                    <a:cs typeface="Arial" panose="020B0604020202020204" pitchFamily="34" charset="0"/>
                  </a:rPr>
                  <a:t>However, high correlations exist between structurally unconnected regions</a:t>
                </a:r>
              </a:p>
            </p:txBody>
          </p:sp>
        </mc:Choice>
        <mc:Fallback xmlns="">
          <p:sp>
            <p:nvSpPr>
              <p:cNvPr id="13" name="TextBox 12">
                <a:extLst>
                  <a:ext uri="{FF2B5EF4-FFF2-40B4-BE49-F238E27FC236}">
                    <a16:creationId xmlns:a16="http://schemas.microsoft.com/office/drawing/2014/main" id="{5071B9FF-39CE-AE7A-3C6D-CBAE481BDE49}"/>
                  </a:ext>
                </a:extLst>
              </p:cNvPr>
              <p:cNvSpPr txBox="1">
                <a:spLocks noRot="1" noChangeAspect="1" noMove="1" noResize="1" noEditPoints="1" noAdjustHandles="1" noChangeArrowheads="1" noChangeShapeType="1" noTextEdit="1"/>
              </p:cNvSpPr>
              <p:nvPr/>
            </p:nvSpPr>
            <p:spPr>
              <a:xfrm>
                <a:off x="193964" y="5284170"/>
                <a:ext cx="12192000" cy="1015663"/>
              </a:xfrm>
              <a:prstGeom prst="rect">
                <a:avLst/>
              </a:prstGeom>
              <a:blipFill>
                <a:blip r:embed="rId4"/>
                <a:stretch>
                  <a:fillRect l="-520" t="-3750" b="-1125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2274693-FA4D-4E08-9BBA-766EE665835B}"/>
              </a:ext>
            </a:extLst>
          </p:cNvPr>
          <p:cNvSpPr txBox="1"/>
          <p:nvPr/>
        </p:nvSpPr>
        <p:spPr>
          <a:xfrm>
            <a:off x="2073564" y="1509496"/>
            <a:ext cx="2010756"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Mesoscopic SC</a:t>
            </a:r>
          </a:p>
        </p:txBody>
      </p:sp>
      <p:sp>
        <p:nvSpPr>
          <p:cNvPr id="19" name="TextBox 18">
            <a:extLst>
              <a:ext uri="{FF2B5EF4-FFF2-40B4-BE49-F238E27FC236}">
                <a16:creationId xmlns:a16="http://schemas.microsoft.com/office/drawing/2014/main" id="{CCEAC9ED-F58B-114C-8405-452A016DC1C6}"/>
              </a:ext>
            </a:extLst>
          </p:cNvPr>
          <p:cNvSpPr txBox="1"/>
          <p:nvPr/>
        </p:nvSpPr>
        <p:spPr>
          <a:xfrm>
            <a:off x="6521798" y="1509496"/>
            <a:ext cx="2508596"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SC/FC comparison</a:t>
            </a:r>
          </a:p>
        </p:txBody>
      </p:sp>
      <p:cxnSp>
        <p:nvCxnSpPr>
          <p:cNvPr id="26" name="Straight Connector 25">
            <a:extLst>
              <a:ext uri="{FF2B5EF4-FFF2-40B4-BE49-F238E27FC236}">
                <a16:creationId xmlns:a16="http://schemas.microsoft.com/office/drawing/2014/main" id="{CCD25615-5C01-C7DC-CD21-E4A577EEB735}"/>
              </a:ext>
            </a:extLst>
          </p:cNvPr>
          <p:cNvCxnSpPr>
            <a:stCxn id="14" idx="1"/>
          </p:cNvCxnSpPr>
          <p:nvPr/>
        </p:nvCxnSpPr>
        <p:spPr>
          <a:xfrm flipH="1">
            <a:off x="497840" y="1709551"/>
            <a:ext cx="15757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B7699-D794-0045-A766-98BB646535E2}"/>
              </a:ext>
            </a:extLst>
          </p:cNvPr>
          <p:cNvCxnSpPr/>
          <p:nvPr/>
        </p:nvCxnSpPr>
        <p:spPr>
          <a:xfrm flipH="1">
            <a:off x="4094480" y="1709551"/>
            <a:ext cx="15757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 name="Picture 1" descr="A close-up of a blue and white image&#10;&#10;Description automatically generated">
            <a:extLst>
              <a:ext uri="{FF2B5EF4-FFF2-40B4-BE49-F238E27FC236}">
                <a16:creationId xmlns:a16="http://schemas.microsoft.com/office/drawing/2014/main" id="{BE3EAE0D-4EDD-9C5B-A79D-96DE312EF98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11813" y="2045160"/>
            <a:ext cx="3080426" cy="3035810"/>
          </a:xfrm>
          <a:prstGeom prst="rect">
            <a:avLst/>
          </a:prstGeom>
        </p:spPr>
      </p:pic>
      <p:pic>
        <p:nvPicPr>
          <p:cNvPr id="6" name="Picture 5" descr="A close-up of a blue and white image&#10;&#10;Description automatically generated">
            <a:extLst>
              <a:ext uri="{FF2B5EF4-FFF2-40B4-BE49-F238E27FC236}">
                <a16:creationId xmlns:a16="http://schemas.microsoft.com/office/drawing/2014/main" id="{BAB77739-3905-1D5B-9DD7-AF761CD4D91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92238" y="2045160"/>
            <a:ext cx="3287949" cy="3035810"/>
          </a:xfrm>
          <a:prstGeom prst="rect">
            <a:avLst/>
          </a:prstGeom>
        </p:spPr>
      </p:pic>
      <p:sp>
        <p:nvSpPr>
          <p:cNvPr id="4" name="Rectangle : coins arrondis 3">
            <a:extLst>
              <a:ext uri="{FF2B5EF4-FFF2-40B4-BE49-F238E27FC236}">
                <a16:creationId xmlns:a16="http://schemas.microsoft.com/office/drawing/2014/main" id="{ACF8D0D3-AAEC-CC71-C529-78AFE9E345FF}"/>
              </a:ext>
            </a:extLst>
          </p:cNvPr>
          <p:cNvSpPr/>
          <p:nvPr/>
        </p:nvSpPr>
        <p:spPr>
          <a:xfrm rot="5400000">
            <a:off x="6579339" y="5155459"/>
            <a:ext cx="318655" cy="1285337"/>
          </a:xfrm>
          <a:prstGeom prst="roundRect">
            <a:avLst/>
          </a:prstGeom>
          <a:noFill/>
          <a:ln w="28575">
            <a:solidFill>
              <a:srgbClr val="EC1B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7A37A46-E5EF-6308-6F69-72937ED00D7F}"/>
              </a:ext>
            </a:extLst>
          </p:cNvPr>
          <p:cNvSpPr/>
          <p:nvPr/>
        </p:nvSpPr>
        <p:spPr>
          <a:xfrm>
            <a:off x="0" y="1398682"/>
            <a:ext cx="11998036" cy="38876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ZoneTexte 9">
            <a:extLst>
              <a:ext uri="{FF2B5EF4-FFF2-40B4-BE49-F238E27FC236}">
                <a16:creationId xmlns:a16="http://schemas.microsoft.com/office/drawing/2014/main" id="{24CB1F34-E7B1-F140-BA68-3E79E2EE0003}"/>
              </a:ext>
            </a:extLst>
          </p:cNvPr>
          <p:cNvSpPr txBox="1"/>
          <p:nvPr/>
        </p:nvSpPr>
        <p:spPr>
          <a:xfrm>
            <a:off x="241956" y="869917"/>
            <a:ext cx="5421036" cy="400110"/>
          </a:xfrm>
          <a:prstGeom prst="rect">
            <a:avLst/>
          </a:prstGeom>
          <a:noFill/>
        </p:spPr>
        <p:txBody>
          <a:bodyPr wrap="none" rtlCol="0">
            <a:spAutoFit/>
          </a:bodyPr>
          <a:lstStyle/>
          <a:p>
            <a:r>
              <a:rPr lang="en-US" sz="2000" dirty="0"/>
              <a:t>Consistent with previous empirical observations …</a:t>
            </a:r>
          </a:p>
        </p:txBody>
      </p:sp>
      <p:pic>
        <p:nvPicPr>
          <p:cNvPr id="11" name="Image 10">
            <a:extLst>
              <a:ext uri="{FF2B5EF4-FFF2-40B4-BE49-F238E27FC236}">
                <a16:creationId xmlns:a16="http://schemas.microsoft.com/office/drawing/2014/main" id="{F4DFECFB-2442-4C9E-BD1E-0BA418932B5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0317" y="2986895"/>
            <a:ext cx="2643161" cy="1446482"/>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857B2698-D8CB-280D-E25D-4C640A33300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3812" y="1537587"/>
            <a:ext cx="2911300" cy="1214218"/>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a16="http://schemas.microsoft.com/office/drawing/2014/main" id="{CFA9EADF-9DC8-05D8-9CD5-9E0808DA7D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20171" y="1428389"/>
            <a:ext cx="2094804" cy="1813413"/>
          </a:xfrm>
          <a:prstGeom prst="rect">
            <a:avLst/>
          </a:prstGeom>
        </p:spPr>
      </p:pic>
      <p:sp>
        <p:nvSpPr>
          <p:cNvPr id="16" name="ZoneTexte 15">
            <a:extLst>
              <a:ext uri="{FF2B5EF4-FFF2-40B4-BE49-F238E27FC236}">
                <a16:creationId xmlns:a16="http://schemas.microsoft.com/office/drawing/2014/main" id="{84E38718-C8D5-9EFC-34BD-23A309031542}"/>
              </a:ext>
            </a:extLst>
          </p:cNvPr>
          <p:cNvSpPr txBox="1"/>
          <p:nvPr/>
        </p:nvSpPr>
        <p:spPr>
          <a:xfrm>
            <a:off x="6091558" y="900695"/>
            <a:ext cx="3825856" cy="369332"/>
          </a:xfrm>
          <a:prstGeom prst="rect">
            <a:avLst/>
          </a:prstGeom>
          <a:noFill/>
        </p:spPr>
        <p:txBody>
          <a:bodyPr wrap="none" rtlCol="0">
            <a:spAutoFit/>
          </a:bodyPr>
          <a:lstStyle/>
          <a:p>
            <a:r>
              <a:rPr lang="en-US" dirty="0"/>
              <a:t>and numerical simulations on the SC …</a:t>
            </a:r>
          </a:p>
        </p:txBody>
      </p:sp>
      <p:pic>
        <p:nvPicPr>
          <p:cNvPr id="17" name="Image 16">
            <a:extLst>
              <a:ext uri="{FF2B5EF4-FFF2-40B4-BE49-F238E27FC236}">
                <a16:creationId xmlns:a16="http://schemas.microsoft.com/office/drawing/2014/main" id="{55DF7AB8-84EF-9FEE-5892-BA4FCE20ABD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98091" y="1263210"/>
            <a:ext cx="5233562" cy="2917537"/>
          </a:xfrm>
          <a:prstGeom prst="rect">
            <a:avLst/>
          </a:prstGeom>
        </p:spPr>
      </p:pic>
      <p:sp>
        <p:nvSpPr>
          <p:cNvPr id="18" name="ZoneTexte 17">
            <a:extLst>
              <a:ext uri="{FF2B5EF4-FFF2-40B4-BE49-F238E27FC236}">
                <a16:creationId xmlns:a16="http://schemas.microsoft.com/office/drawing/2014/main" id="{DF98FD0D-6155-A114-969D-64023DA7C7E0}"/>
              </a:ext>
            </a:extLst>
          </p:cNvPr>
          <p:cNvSpPr txBox="1"/>
          <p:nvPr/>
        </p:nvSpPr>
        <p:spPr>
          <a:xfrm>
            <a:off x="3203765" y="4187894"/>
            <a:ext cx="7742632" cy="369332"/>
          </a:xfrm>
          <a:prstGeom prst="rect">
            <a:avLst/>
          </a:prstGeom>
          <a:noFill/>
        </p:spPr>
        <p:txBody>
          <a:bodyPr wrap="none" rtlCol="0">
            <a:spAutoFit/>
          </a:bodyPr>
          <a:lstStyle/>
          <a:p>
            <a:r>
              <a:rPr lang="en-US" dirty="0"/>
              <a:t>and Information-theoretic analysis of stochastic dynamics on random networks</a:t>
            </a:r>
          </a:p>
        </p:txBody>
      </p:sp>
      <p:grpSp>
        <p:nvGrpSpPr>
          <p:cNvPr id="20" name="Groupe 19">
            <a:extLst>
              <a:ext uri="{FF2B5EF4-FFF2-40B4-BE49-F238E27FC236}">
                <a16:creationId xmlns:a16="http://schemas.microsoft.com/office/drawing/2014/main" id="{45E36C9D-422C-E097-4495-987C2CD21543}"/>
              </a:ext>
            </a:extLst>
          </p:cNvPr>
          <p:cNvGrpSpPr/>
          <p:nvPr/>
        </p:nvGrpSpPr>
        <p:grpSpPr>
          <a:xfrm>
            <a:off x="6340552" y="4494732"/>
            <a:ext cx="5612014" cy="914432"/>
            <a:chOff x="516497" y="5729316"/>
            <a:chExt cx="5075959" cy="712360"/>
          </a:xfrm>
        </p:grpSpPr>
        <p:pic>
          <p:nvPicPr>
            <p:cNvPr id="21" name="Image 20">
              <a:extLst>
                <a:ext uri="{FF2B5EF4-FFF2-40B4-BE49-F238E27FC236}">
                  <a16:creationId xmlns:a16="http://schemas.microsoft.com/office/drawing/2014/main" id="{F2A20878-1AF5-3263-ECA0-0B695C3F72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6497" y="5878225"/>
              <a:ext cx="5075959" cy="563451"/>
            </a:xfrm>
            <a:prstGeom prst="rect">
              <a:avLst/>
            </a:prstGeom>
            <a:effectLst>
              <a:outerShdw blurRad="50800" dist="38100" dir="2700000" algn="tl" rotWithShape="0">
                <a:prstClr val="black">
                  <a:alpha val="40000"/>
                </a:prstClr>
              </a:outerShdw>
            </a:effectLst>
          </p:spPr>
        </p:pic>
        <p:sp>
          <p:nvSpPr>
            <p:cNvPr id="22" name="ZoneTexte 21">
              <a:extLst>
                <a:ext uri="{FF2B5EF4-FFF2-40B4-BE49-F238E27FC236}">
                  <a16:creationId xmlns:a16="http://schemas.microsoft.com/office/drawing/2014/main" id="{9CF2CBE7-3BC7-2247-3B22-9D38A39B419B}"/>
                </a:ext>
              </a:extLst>
            </p:cNvPr>
            <p:cNvSpPr txBox="1"/>
            <p:nvPr/>
          </p:nvSpPr>
          <p:spPr>
            <a:xfrm>
              <a:off x="542814" y="5729316"/>
              <a:ext cx="2378382" cy="253916"/>
            </a:xfrm>
            <a:prstGeom prst="rect">
              <a:avLst/>
            </a:prstGeom>
            <a:noFill/>
          </p:spPr>
          <p:txBody>
            <a:bodyPr wrap="square" rtlCol="0">
              <a:spAutoFit/>
            </a:bodyPr>
            <a:lstStyle/>
            <a:p>
              <a:r>
                <a:rPr lang="en-CA" sz="1050" dirty="0">
                  <a:solidFill>
                    <a:srgbClr val="07306B"/>
                  </a:solidFill>
                </a:rPr>
                <a:t>Nature Communications (2024, In Press)</a:t>
              </a:r>
            </a:p>
          </p:txBody>
        </p:sp>
      </p:grpSp>
      <p:pic>
        <p:nvPicPr>
          <p:cNvPr id="23" name="Image 22">
            <a:extLst>
              <a:ext uri="{FF2B5EF4-FFF2-40B4-BE49-F238E27FC236}">
                <a16:creationId xmlns:a16="http://schemas.microsoft.com/office/drawing/2014/main" id="{DA45B85E-F023-9480-CE4D-BEDA32B5730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57244" y="678239"/>
            <a:ext cx="1168650" cy="1191453"/>
          </a:xfrm>
          <a:prstGeom prst="rect">
            <a:avLst/>
          </a:prstGeom>
        </p:spPr>
      </p:pic>
      <p:sp>
        <p:nvSpPr>
          <p:cNvPr id="29" name="Rectangle : coins arrondis 28">
            <a:extLst>
              <a:ext uri="{FF2B5EF4-FFF2-40B4-BE49-F238E27FC236}">
                <a16:creationId xmlns:a16="http://schemas.microsoft.com/office/drawing/2014/main" id="{2E108CC6-784C-B5D5-DDA1-E0828CF43CAB}"/>
              </a:ext>
            </a:extLst>
          </p:cNvPr>
          <p:cNvSpPr/>
          <p:nvPr/>
        </p:nvSpPr>
        <p:spPr>
          <a:xfrm rot="5400000">
            <a:off x="5363616" y="2367483"/>
            <a:ext cx="302717" cy="7451386"/>
          </a:xfrm>
          <a:prstGeom prst="roundRect">
            <a:avLst/>
          </a:prstGeom>
          <a:noFill/>
          <a:ln w="28575">
            <a:solidFill>
              <a:srgbClr val="EC1B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928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P spid="16" grpId="0"/>
      <p:bldP spid="1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113071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Linear modeling of multiple communication mechanisms</a:t>
            </a:r>
          </a:p>
        </p:txBody>
      </p:sp>
      <p:sp>
        <p:nvSpPr>
          <p:cNvPr id="12" name="Title 1">
            <a:extLst>
              <a:ext uri="{FF2B5EF4-FFF2-40B4-BE49-F238E27FC236}">
                <a16:creationId xmlns:a16="http://schemas.microsoft.com/office/drawing/2014/main" id="{0EFD3E8D-5D0D-46A0-1A92-7D008521D426}"/>
              </a:ext>
            </a:extLst>
          </p:cNvPr>
          <p:cNvSpPr txBox="1">
            <a:spLocks/>
          </p:cNvSpPr>
          <p:nvPr/>
        </p:nvSpPr>
        <p:spPr>
          <a:xfrm>
            <a:off x="193965" y="960742"/>
            <a:ext cx="11998035" cy="53801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fr-CA" sz="2000">
                <a:latin typeface="Arial" panose="020B0604020202020204" pitchFamily="34" charset="0"/>
                <a:cs typeface="Arial" panose="020B0604020202020204" pitchFamily="34" charset="0"/>
              </a:rPr>
              <a:t>Correlated activity emerges from complex network interactions that go beyond pairwise interactions</a:t>
            </a:r>
          </a:p>
        </p:txBody>
      </p:sp>
      <p:sp>
        <p:nvSpPr>
          <p:cNvPr id="9" name="Title 1">
            <a:extLst>
              <a:ext uri="{FF2B5EF4-FFF2-40B4-BE49-F238E27FC236}">
                <a16:creationId xmlns:a16="http://schemas.microsoft.com/office/drawing/2014/main" id="{F313CAD3-58E2-8D88-CB8C-D3A76B72F0DB}"/>
              </a:ext>
            </a:extLst>
          </p:cNvPr>
          <p:cNvSpPr txBox="1">
            <a:spLocks/>
          </p:cNvSpPr>
          <p:nvPr/>
        </p:nvSpPr>
        <p:spPr>
          <a:xfrm>
            <a:off x="193965" y="5308692"/>
            <a:ext cx="3423965" cy="92799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fr-CA" sz="2000">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5A3752A-FC3F-4B3C-F2DA-433BA5F2ADCB}"/>
              </a:ext>
            </a:extLst>
          </p:cNvPr>
          <p:cNvSpPr txBox="1">
            <a:spLocks/>
          </p:cNvSpPr>
          <p:nvPr/>
        </p:nvSpPr>
        <p:spPr>
          <a:xfrm>
            <a:off x="193965" y="6236690"/>
            <a:ext cx="11804068" cy="92799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a:latin typeface="Arial" panose="020B0604020202020204" pitchFamily="34" charset="0"/>
                <a:cs typeface="Arial" panose="020B0604020202020204" pitchFamily="34" charset="0"/>
              </a:rPr>
              <a:t>Different predictors assume </a:t>
            </a:r>
            <a:r>
              <a:rPr lang="en-US" sz="1800" b="1">
                <a:latin typeface="Arial" panose="020B0604020202020204" pitchFamily="34" charset="0"/>
                <a:cs typeface="Arial" panose="020B0604020202020204" pitchFamily="34" charset="0"/>
              </a:rPr>
              <a:t>different communication mechanisms</a:t>
            </a:r>
            <a:r>
              <a:rPr lang="en-US" sz="1800">
                <a:latin typeface="Arial" panose="020B0604020202020204" pitchFamily="34" charset="0"/>
                <a:cs typeface="Arial" panose="020B0604020202020204" pitchFamily="34" charset="0"/>
              </a:rPr>
              <a:t> for each brain region</a:t>
            </a:r>
          </a:p>
        </p:txBody>
      </p:sp>
      <p:pic>
        <p:nvPicPr>
          <p:cNvPr id="6" name="Picture 5" descr="A close-up of several squares&#10;&#10;Description automatically generated">
            <a:extLst>
              <a:ext uri="{FF2B5EF4-FFF2-40B4-BE49-F238E27FC236}">
                <a16:creationId xmlns:a16="http://schemas.microsoft.com/office/drawing/2014/main" id="{ABD8D6EF-53F5-8FA5-87F0-416CAF71F5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647" y="1634314"/>
            <a:ext cx="11622705" cy="4164017"/>
          </a:xfrm>
          <a:prstGeom prst="rect">
            <a:avLst/>
          </a:prstGeom>
        </p:spPr>
      </p:pic>
      <p:sp>
        <p:nvSpPr>
          <p:cNvPr id="13" name="Rectangle 12">
            <a:extLst>
              <a:ext uri="{FF2B5EF4-FFF2-40B4-BE49-F238E27FC236}">
                <a16:creationId xmlns:a16="http://schemas.microsoft.com/office/drawing/2014/main" id="{F8918959-0858-BD7A-37D2-9A5D0692159C}"/>
              </a:ext>
            </a:extLst>
          </p:cNvPr>
          <p:cNvSpPr/>
          <p:nvPr/>
        </p:nvSpPr>
        <p:spPr>
          <a:xfrm>
            <a:off x="0" y="1535813"/>
            <a:ext cx="2540000" cy="4262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DB4969-B195-0554-EA3B-51239785FBA6}"/>
              </a:ext>
            </a:extLst>
          </p:cNvPr>
          <p:cNvSpPr/>
          <p:nvPr/>
        </p:nvSpPr>
        <p:spPr>
          <a:xfrm>
            <a:off x="2540000" y="1585063"/>
            <a:ext cx="4643120" cy="4262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F2C29A3-78F6-0A6E-0953-91FFF2063D1B}"/>
              </a:ext>
            </a:extLst>
          </p:cNvPr>
          <p:cNvSpPr/>
          <p:nvPr/>
        </p:nvSpPr>
        <p:spPr>
          <a:xfrm>
            <a:off x="2370341" y="1548011"/>
            <a:ext cx="657339" cy="433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18A8DD-8D5A-C8DA-ACF5-9C25AF69DFD8}"/>
              </a:ext>
            </a:extLst>
          </p:cNvPr>
          <p:cNvSpPr/>
          <p:nvPr/>
        </p:nvSpPr>
        <p:spPr>
          <a:xfrm>
            <a:off x="6922021" y="1535810"/>
            <a:ext cx="657339" cy="433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4892AE3-EAF0-E3BB-163E-9D0AD481CA1A}"/>
              </a:ext>
            </a:extLst>
          </p:cNvPr>
          <p:cNvSpPr/>
          <p:nvPr/>
        </p:nvSpPr>
        <p:spPr>
          <a:xfrm>
            <a:off x="0" y="26966"/>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2151A5"/>
                </a:solidFill>
                <a:latin typeface="Arial" panose="020B0604020202020204" pitchFamily="34" charset="0"/>
                <a:cs typeface="Arial" panose="020B0604020202020204" pitchFamily="34" charset="0"/>
              </a:rPr>
              <a:t>  </a:t>
            </a:r>
            <a:r>
              <a:rPr lang="en-US" sz="2800" b="1" dirty="0">
                <a:solidFill>
                  <a:srgbClr val="2151A5"/>
                </a:solidFill>
                <a:latin typeface="Arial" panose="020B0604020202020204" pitchFamily="34" charset="0"/>
                <a:cs typeface="Arial" panose="020B0604020202020204" pitchFamily="34" charset="0"/>
              </a:rPr>
              <a:t>But three structural measures better predict function</a:t>
            </a:r>
            <a:endParaRPr lang="en-US" sz="3200" b="1" dirty="0">
              <a:solidFill>
                <a:srgbClr val="2151A5"/>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8E4434D5-1C12-5CFF-56EF-210B1918D0AF}"/>
              </a:ext>
            </a:extLst>
          </p:cNvPr>
          <p:cNvSpPr txBox="1"/>
          <p:nvPr/>
        </p:nvSpPr>
        <p:spPr>
          <a:xfrm>
            <a:off x="4294124" y="5733911"/>
            <a:ext cx="2953629" cy="369332"/>
          </a:xfrm>
          <a:prstGeom prst="rect">
            <a:avLst/>
          </a:prstGeom>
          <a:noFill/>
        </p:spPr>
        <p:txBody>
          <a:bodyPr wrap="none" rtlCol="0">
            <a:spAutoFit/>
          </a:bodyPr>
          <a:lstStyle/>
          <a:p>
            <a:r>
              <a:rPr lang="en-CA" b="1" dirty="0"/>
              <a:t>Non-topological, geometrical</a:t>
            </a:r>
          </a:p>
        </p:txBody>
      </p:sp>
      <p:cxnSp>
        <p:nvCxnSpPr>
          <p:cNvPr id="11" name="Connecteur droit avec flèche 10">
            <a:extLst>
              <a:ext uri="{FF2B5EF4-FFF2-40B4-BE49-F238E27FC236}">
                <a16:creationId xmlns:a16="http://schemas.microsoft.com/office/drawing/2014/main" id="{3E77E7C7-050F-7EA8-CF15-B0EBC6EEFD79}"/>
              </a:ext>
            </a:extLst>
          </p:cNvPr>
          <p:cNvCxnSpPr/>
          <p:nvPr/>
        </p:nvCxnSpPr>
        <p:spPr>
          <a:xfrm>
            <a:off x="7490128" y="4473146"/>
            <a:ext cx="3934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1855AF55-4B9D-D751-5940-6652ACEA699E}"/>
              </a:ext>
            </a:extLst>
          </p:cNvPr>
          <p:cNvSpPr/>
          <p:nvPr/>
        </p:nvSpPr>
        <p:spPr>
          <a:xfrm>
            <a:off x="7209620" y="1583444"/>
            <a:ext cx="4995169" cy="4340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Network communicability is a measure of how efficiently information can spread between nodes in a network. It is calculated using the exponential of the adjacency matrix:</a:t>
            </a:r>
          </a:p>
        </p:txBody>
      </p:sp>
      <p:sp>
        <p:nvSpPr>
          <p:cNvPr id="17" name="ZoneTexte 16">
            <a:extLst>
              <a:ext uri="{FF2B5EF4-FFF2-40B4-BE49-F238E27FC236}">
                <a16:creationId xmlns:a16="http://schemas.microsoft.com/office/drawing/2014/main" id="{500A2453-77CB-5243-BC0D-17C9032BF602}"/>
              </a:ext>
            </a:extLst>
          </p:cNvPr>
          <p:cNvSpPr txBox="1"/>
          <p:nvPr/>
        </p:nvSpPr>
        <p:spPr>
          <a:xfrm>
            <a:off x="8007178" y="1399184"/>
            <a:ext cx="4010675" cy="2062103"/>
          </a:xfrm>
          <a:prstGeom prst="rect">
            <a:avLst/>
          </a:prstGeom>
          <a:noFill/>
        </p:spPr>
        <p:txBody>
          <a:bodyPr wrap="square" rtlCol="0">
            <a:spAutoFit/>
          </a:bodyPr>
          <a:lstStyle/>
          <a:p>
            <a:pPr marL="285750" indent="-285750">
              <a:buFont typeface="Arial" panose="020B0604020202020204" pitchFamily="34" charset="0"/>
              <a:buChar char="•"/>
            </a:pPr>
            <a:r>
              <a:rPr lang="en-CA" sz="1600" dirty="0"/>
              <a:t>Network </a:t>
            </a:r>
            <a:r>
              <a:rPr lang="en-CA" sz="1600" dirty="0" err="1"/>
              <a:t>communicatibitily</a:t>
            </a:r>
            <a:r>
              <a:rPr lang="en-CA" sz="1600" i="1" dirty="0">
                <a:latin typeface="Times New Roman" panose="02020603050405020304" pitchFamily="18" charset="0"/>
                <a:cs typeface="Times New Roman" panose="02020603050405020304" pitchFamily="18" charset="0"/>
              </a:rPr>
              <a:t> G </a:t>
            </a:r>
            <a:r>
              <a:rPr lang="en-CA" sz="1600" dirty="0"/>
              <a:t>measures of how efficiently information can spread between nodes in a network. </a:t>
            </a:r>
          </a:p>
          <a:p>
            <a:endParaRPr lang="en-CA" sz="1600" dirty="0"/>
          </a:p>
          <a:p>
            <a:pPr marL="285750" indent="-285750">
              <a:buFont typeface="Arial" panose="020B0604020202020204" pitchFamily="34" charset="0"/>
              <a:buChar char="•"/>
            </a:pPr>
            <a:r>
              <a:rPr lang="fr-CA" sz="1600" dirty="0">
                <a:solidFill>
                  <a:srgbClr val="0D0D0D"/>
                </a:solidFill>
                <a:highlight>
                  <a:srgbClr val="FFFFFF"/>
                </a:highlight>
                <a:latin typeface="Söhne"/>
              </a:rPr>
              <a:t>T</a:t>
            </a:r>
            <a:r>
              <a:rPr lang="fr-CA" sz="1600" b="0" i="0" dirty="0">
                <a:solidFill>
                  <a:srgbClr val="0D0D0D"/>
                </a:solidFill>
                <a:effectLst/>
                <a:highlight>
                  <a:srgbClr val="FFFFFF"/>
                </a:highlight>
                <a:latin typeface="Söhne"/>
              </a:rPr>
              <a:t>he </a:t>
            </a:r>
            <a:r>
              <a:rPr lang="fr-CA" sz="1600" b="0" i="0" dirty="0" err="1">
                <a:solidFill>
                  <a:srgbClr val="0D0D0D"/>
                </a:solidFill>
                <a:effectLst/>
                <a:highlight>
                  <a:srgbClr val="FFFFFF"/>
                </a:highlight>
                <a:latin typeface="Söhne"/>
              </a:rPr>
              <a:t>communicability</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between</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nodes</a:t>
            </a:r>
            <a:r>
              <a:rPr lang="fr-CA"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𝑖 </a:t>
            </a:r>
            <a:r>
              <a:rPr lang="fr-CA" sz="1600" b="0" i="0" dirty="0">
                <a:solidFill>
                  <a:srgbClr val="0D0D0D"/>
                </a:solidFill>
                <a:effectLst/>
                <a:highlight>
                  <a:srgbClr val="FFFFFF"/>
                </a:highlight>
                <a:latin typeface="Söhne"/>
              </a:rPr>
              <a:t>and</a:t>
            </a:r>
            <a:r>
              <a:rPr lang="fr-CA"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𝑗 </a:t>
            </a:r>
            <a:r>
              <a:rPr lang="fr-CA" sz="1600" b="0" i="0" dirty="0" err="1">
                <a:solidFill>
                  <a:srgbClr val="0D0D0D"/>
                </a:solidFill>
                <a:effectLst/>
                <a:highlight>
                  <a:srgbClr val="FFFFFF"/>
                </a:highlight>
                <a:latin typeface="Söhne"/>
              </a:rPr>
              <a:t>is</a:t>
            </a:r>
            <a:r>
              <a:rPr lang="fr-CA" sz="1600" b="0" i="0" dirty="0">
                <a:solidFill>
                  <a:srgbClr val="0D0D0D"/>
                </a:solidFill>
                <a:effectLst/>
                <a:highlight>
                  <a:srgbClr val="FFFFFF"/>
                </a:highlight>
                <a:latin typeface="Söhne"/>
              </a:rPr>
              <a:t> the </a:t>
            </a:r>
            <a:r>
              <a:rPr lang="fr-CA" sz="1600" b="0" i="0" dirty="0" err="1">
                <a:solidFill>
                  <a:srgbClr val="0D0D0D"/>
                </a:solidFill>
                <a:effectLst/>
                <a:highlight>
                  <a:srgbClr val="FFFFFF"/>
                </a:highlight>
                <a:latin typeface="Söhne"/>
              </a:rPr>
              <a:t>sum</a:t>
            </a:r>
            <a:r>
              <a:rPr lang="fr-CA" sz="1600" b="0" i="0" dirty="0">
                <a:solidFill>
                  <a:srgbClr val="0D0D0D"/>
                </a:solidFill>
                <a:effectLst/>
                <a:highlight>
                  <a:srgbClr val="FFFFFF"/>
                </a:highlight>
                <a:latin typeface="Söhne"/>
              </a:rPr>
              <a:t> of all possible </a:t>
            </a:r>
            <a:r>
              <a:rPr lang="fr-CA" sz="1600" b="0" i="0" dirty="0" err="1">
                <a:solidFill>
                  <a:srgbClr val="0D0D0D"/>
                </a:solidFill>
                <a:effectLst/>
                <a:highlight>
                  <a:srgbClr val="FFFFFF"/>
                </a:highlight>
                <a:latin typeface="Söhne"/>
              </a:rPr>
              <a:t>paths</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between</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them</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each</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weighted</a:t>
            </a:r>
            <a:r>
              <a:rPr lang="fr-CA" sz="1600" b="0" i="0" dirty="0">
                <a:solidFill>
                  <a:srgbClr val="0D0D0D"/>
                </a:solidFill>
                <a:effectLst/>
                <a:highlight>
                  <a:srgbClr val="FFFFFF"/>
                </a:highlight>
                <a:latin typeface="Söhne"/>
              </a:rPr>
              <a:t> by </a:t>
            </a:r>
            <a:r>
              <a:rPr lang="fr-CA" sz="1600" b="0" i="0" dirty="0" err="1">
                <a:solidFill>
                  <a:srgbClr val="0D0D0D"/>
                </a:solidFill>
                <a:effectLst/>
                <a:highlight>
                  <a:srgbClr val="FFFFFF"/>
                </a:highlight>
                <a:latin typeface="Söhne"/>
              </a:rPr>
              <a:t>its</a:t>
            </a:r>
            <a:r>
              <a:rPr lang="fr-CA" sz="1600" b="0" i="0" dirty="0">
                <a:solidFill>
                  <a:srgbClr val="0D0D0D"/>
                </a:solidFill>
                <a:effectLst/>
                <a:highlight>
                  <a:srgbClr val="FFFFFF"/>
                </a:highlight>
                <a:latin typeface="Söhne"/>
              </a:rPr>
              <a:t> </a:t>
            </a:r>
            <a:r>
              <a:rPr lang="fr-CA" sz="1600" b="0" i="0" dirty="0" err="1">
                <a:solidFill>
                  <a:srgbClr val="0D0D0D"/>
                </a:solidFill>
                <a:effectLst/>
                <a:highlight>
                  <a:srgbClr val="FFFFFF"/>
                </a:highlight>
                <a:latin typeface="Söhne"/>
              </a:rPr>
              <a:t>length</a:t>
            </a:r>
            <a:r>
              <a:rPr lang="fr-CA" sz="1600" b="0" i="0" dirty="0">
                <a:solidFill>
                  <a:srgbClr val="0D0D0D"/>
                </a:solidFill>
                <a:effectLst/>
                <a:highlight>
                  <a:srgbClr val="FFFFFF"/>
                </a:highlight>
                <a:latin typeface="Söhne"/>
              </a:rPr>
              <a:t> to </a:t>
            </a:r>
            <a:r>
              <a:rPr lang="fr-CA" sz="1600" b="0" i="0" dirty="0" err="1">
                <a:solidFill>
                  <a:srgbClr val="0D0D0D"/>
                </a:solidFill>
                <a:effectLst/>
                <a:highlight>
                  <a:srgbClr val="FFFFFF"/>
                </a:highlight>
                <a:latin typeface="Söhne"/>
              </a:rPr>
              <a:t>favor</a:t>
            </a:r>
            <a:r>
              <a:rPr lang="fr-CA" sz="1600" b="0" i="0" dirty="0">
                <a:solidFill>
                  <a:srgbClr val="0D0D0D"/>
                </a:solidFill>
                <a:effectLst/>
                <a:highlight>
                  <a:srgbClr val="FFFFFF"/>
                </a:highlight>
                <a:latin typeface="Söhne"/>
              </a:rPr>
              <a:t> shorter, more efficient routes:</a:t>
            </a:r>
            <a:endParaRPr lang="en-CA" sz="1600" dirty="0"/>
          </a:p>
        </p:txBody>
      </p:sp>
      <p:pic>
        <p:nvPicPr>
          <p:cNvPr id="22" name="Image 21">
            <a:extLst>
              <a:ext uri="{FF2B5EF4-FFF2-40B4-BE49-F238E27FC236}">
                <a16:creationId xmlns:a16="http://schemas.microsoft.com/office/drawing/2014/main" id="{176B8283-60A7-4195-5DE7-DE62859769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73929" y="3504686"/>
            <a:ext cx="5018070" cy="641408"/>
          </a:xfrm>
          <a:prstGeom prst="rect">
            <a:avLst/>
          </a:prstGeom>
        </p:spPr>
      </p:pic>
      <p:sp>
        <p:nvSpPr>
          <p:cNvPr id="7" name="ZoneTexte 6">
            <a:extLst>
              <a:ext uri="{FF2B5EF4-FFF2-40B4-BE49-F238E27FC236}">
                <a16:creationId xmlns:a16="http://schemas.microsoft.com/office/drawing/2014/main" id="{2E333E22-5991-C6E3-EC42-42DA5BAF5F92}"/>
              </a:ext>
            </a:extLst>
          </p:cNvPr>
          <p:cNvSpPr txBox="1"/>
          <p:nvPr/>
        </p:nvSpPr>
        <p:spPr>
          <a:xfrm>
            <a:off x="6889237" y="3059668"/>
            <a:ext cx="1258230" cy="369332"/>
          </a:xfrm>
          <a:prstGeom prst="rect">
            <a:avLst/>
          </a:prstGeom>
          <a:noFill/>
        </p:spPr>
        <p:txBody>
          <a:bodyPr wrap="none" rtlCol="0">
            <a:spAutoFit/>
          </a:bodyPr>
          <a:lstStyle/>
          <a:p>
            <a:r>
              <a:rPr lang="en-CA" b="1" dirty="0"/>
              <a:t>Topological</a:t>
            </a:r>
          </a:p>
        </p:txBody>
      </p:sp>
      <p:sp>
        <p:nvSpPr>
          <p:cNvPr id="4" name="ZoneTexte 3">
            <a:extLst>
              <a:ext uri="{FF2B5EF4-FFF2-40B4-BE49-F238E27FC236}">
                <a16:creationId xmlns:a16="http://schemas.microsoft.com/office/drawing/2014/main" id="{41164DE7-55A7-8B2E-7132-AC157C1B3118}"/>
              </a:ext>
            </a:extLst>
          </p:cNvPr>
          <p:cNvSpPr txBox="1"/>
          <p:nvPr/>
        </p:nvSpPr>
        <p:spPr>
          <a:xfrm>
            <a:off x="6095999" y="4278083"/>
            <a:ext cx="1258230" cy="369332"/>
          </a:xfrm>
          <a:prstGeom prst="rect">
            <a:avLst/>
          </a:prstGeom>
          <a:noFill/>
        </p:spPr>
        <p:txBody>
          <a:bodyPr wrap="none" rtlCol="0">
            <a:spAutoFit/>
          </a:bodyPr>
          <a:lstStyle/>
          <a:p>
            <a:r>
              <a:rPr lang="en-CA" b="1" dirty="0"/>
              <a:t>Topological</a:t>
            </a:r>
          </a:p>
        </p:txBody>
      </p:sp>
      <p:pic>
        <p:nvPicPr>
          <p:cNvPr id="8" name="Image 7">
            <a:extLst>
              <a:ext uri="{FF2B5EF4-FFF2-40B4-BE49-F238E27FC236}">
                <a16:creationId xmlns:a16="http://schemas.microsoft.com/office/drawing/2014/main" id="{31CBF1D3-350B-A0EA-1CB8-39C24FB233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5745" y="3952973"/>
            <a:ext cx="4516085" cy="1920087"/>
          </a:xfrm>
          <a:prstGeom prst="rect">
            <a:avLst/>
          </a:prstGeom>
        </p:spPr>
      </p:pic>
      <p:cxnSp>
        <p:nvCxnSpPr>
          <p:cNvPr id="23" name="Connecteur droit avec flèche 22">
            <a:extLst>
              <a:ext uri="{FF2B5EF4-FFF2-40B4-BE49-F238E27FC236}">
                <a16:creationId xmlns:a16="http://schemas.microsoft.com/office/drawing/2014/main" id="{CF0C5817-ED8E-334A-D628-7A54F867A1DE}"/>
              </a:ext>
            </a:extLst>
          </p:cNvPr>
          <p:cNvCxnSpPr>
            <a:cxnSpLocks/>
          </p:cNvCxnSpPr>
          <p:nvPr/>
        </p:nvCxnSpPr>
        <p:spPr>
          <a:xfrm flipV="1">
            <a:off x="7403115" y="4471552"/>
            <a:ext cx="456687" cy="15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5C0FDDF6-70BC-647C-F493-47CB736E8DD1}"/>
              </a:ext>
            </a:extLst>
          </p:cNvPr>
          <p:cNvCxnSpPr/>
          <p:nvPr/>
        </p:nvCxnSpPr>
        <p:spPr>
          <a:xfrm flipV="1">
            <a:off x="7354229" y="1634314"/>
            <a:ext cx="652949" cy="1350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7981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fade">
                                      <p:cBhvr>
                                        <p:cTn id="20" dur="500"/>
                                        <p:tgtEl>
                                          <p:spTgt spid="1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 grpId="0"/>
      <p:bldP spid="2" grpId="1"/>
      <p:bldP spid="16" grpId="0" animBg="1"/>
      <p:bldP spid="17" grpId="0"/>
      <p:bldP spid="17" grpId="1"/>
      <p:bldP spid="7" grpId="0"/>
      <p:bldP spid="7" grpId="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Multiple factors driving inter-regional correlations</a:t>
            </a:r>
          </a:p>
        </p:txBody>
      </p:sp>
      <p:pic>
        <p:nvPicPr>
          <p:cNvPr id="3" name="Picture 2" descr="A close-up of a graph&#10;&#10;Description automatically generated">
            <a:extLst>
              <a:ext uri="{FF2B5EF4-FFF2-40B4-BE49-F238E27FC236}">
                <a16:creationId xmlns:a16="http://schemas.microsoft.com/office/drawing/2014/main" id="{DEB06905-C184-2E38-9C40-939943650C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3965" y="1465543"/>
            <a:ext cx="4497458" cy="3213270"/>
          </a:xfrm>
          <a:prstGeom prst="rect">
            <a:avLst/>
          </a:prstGeom>
        </p:spPr>
      </p:pic>
      <p:sp>
        <p:nvSpPr>
          <p:cNvPr id="7" name="TextBox 6">
            <a:extLst>
              <a:ext uri="{FF2B5EF4-FFF2-40B4-BE49-F238E27FC236}">
                <a16:creationId xmlns:a16="http://schemas.microsoft.com/office/drawing/2014/main" id="{30291F98-3D66-BDFF-F83D-161D6A4F7523}"/>
              </a:ext>
            </a:extLst>
          </p:cNvPr>
          <p:cNvSpPr txBox="1"/>
          <p:nvPr/>
        </p:nvSpPr>
        <p:spPr>
          <a:xfrm>
            <a:off x="193965" y="929880"/>
            <a:ext cx="12192000"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Compiling a </a:t>
            </a:r>
            <a:r>
              <a:rPr lang="en-US" sz="2000" b="1">
                <a:latin typeface="Arial" panose="020B0604020202020204" pitchFamily="34" charset="0"/>
                <a:cs typeface="Arial" panose="020B0604020202020204" pitchFamily="34" charset="0"/>
              </a:rPr>
              <a:t>whole bunch</a:t>
            </a:r>
            <a:r>
              <a:rPr lang="en-US" sz="2000">
                <a:latin typeface="Arial" panose="020B0604020202020204" pitchFamily="34" charset="0"/>
                <a:cs typeface="Arial" panose="020B0604020202020204" pitchFamily="34" charset="0"/>
              </a:rPr>
              <a:t> of network properties to evaluate which ones are predictive of activity</a:t>
            </a:r>
          </a:p>
        </p:txBody>
      </p:sp>
      <p:sp>
        <p:nvSpPr>
          <p:cNvPr id="8" name="Rectangle 7">
            <a:extLst>
              <a:ext uri="{FF2B5EF4-FFF2-40B4-BE49-F238E27FC236}">
                <a16:creationId xmlns:a16="http://schemas.microsoft.com/office/drawing/2014/main" id="{714BE8BD-0429-EF94-4457-A2D3559E8A21}"/>
              </a:ext>
            </a:extLst>
          </p:cNvPr>
          <p:cNvSpPr/>
          <p:nvPr/>
        </p:nvSpPr>
        <p:spPr>
          <a:xfrm>
            <a:off x="2577830" y="2889115"/>
            <a:ext cx="2113593" cy="1789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graph&#10;&#10;Description automatically generated">
            <a:extLst>
              <a:ext uri="{FF2B5EF4-FFF2-40B4-BE49-F238E27FC236}">
                <a16:creationId xmlns:a16="http://schemas.microsoft.com/office/drawing/2014/main" id="{4E4B955F-C805-07E6-8EA7-87DE96A135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72050" y="4585762"/>
            <a:ext cx="9435830" cy="2301407"/>
          </a:xfrm>
          <a:prstGeom prst="rect">
            <a:avLst/>
          </a:prstGeom>
        </p:spPr>
      </p:pic>
      <p:cxnSp>
        <p:nvCxnSpPr>
          <p:cNvPr id="11" name="Straight Arrow Connector 10">
            <a:extLst>
              <a:ext uri="{FF2B5EF4-FFF2-40B4-BE49-F238E27FC236}">
                <a16:creationId xmlns:a16="http://schemas.microsoft.com/office/drawing/2014/main" id="{74C5F402-486C-5185-B372-700FBABD95E3}"/>
              </a:ext>
            </a:extLst>
          </p:cNvPr>
          <p:cNvCxnSpPr/>
          <p:nvPr/>
        </p:nvCxnSpPr>
        <p:spPr>
          <a:xfrm>
            <a:off x="2219630" y="3651706"/>
            <a:ext cx="379380" cy="36460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4D54DE3-619C-1E14-63D1-12B3753F8487}"/>
              </a:ext>
            </a:extLst>
          </p:cNvPr>
          <p:cNvSpPr txBox="1"/>
          <p:nvPr/>
        </p:nvSpPr>
        <p:spPr>
          <a:xfrm>
            <a:off x="2151533" y="4520199"/>
            <a:ext cx="1206821" cy="523220"/>
          </a:xfrm>
          <a:prstGeom prst="rect">
            <a:avLst/>
          </a:prstGeom>
          <a:noFill/>
        </p:spPr>
        <p:txBody>
          <a:bodyPr wrap="square" rtlCol="0">
            <a:spAutoFit/>
          </a:bodyPr>
          <a:lstStyle/>
          <a:p>
            <a:pPr algn="ctr"/>
            <a:r>
              <a:rPr lang="en-US" sz="1400" dirty="0">
                <a:solidFill>
                  <a:srgbClr val="CF3674"/>
                </a:solidFill>
              </a:rPr>
              <a:t>Spatial distance</a:t>
            </a:r>
          </a:p>
        </p:txBody>
      </p:sp>
      <p:sp>
        <p:nvSpPr>
          <p:cNvPr id="13" name="TextBox 12">
            <a:extLst>
              <a:ext uri="{FF2B5EF4-FFF2-40B4-BE49-F238E27FC236}">
                <a16:creationId xmlns:a16="http://schemas.microsoft.com/office/drawing/2014/main" id="{BA06C052-9CBE-3C93-C53F-58A0C0ADEC71}"/>
              </a:ext>
            </a:extLst>
          </p:cNvPr>
          <p:cNvSpPr txBox="1"/>
          <p:nvPr/>
        </p:nvSpPr>
        <p:spPr>
          <a:xfrm>
            <a:off x="3142281" y="4296320"/>
            <a:ext cx="1206821" cy="307777"/>
          </a:xfrm>
          <a:prstGeom prst="rect">
            <a:avLst/>
          </a:prstGeom>
          <a:noFill/>
        </p:spPr>
        <p:txBody>
          <a:bodyPr wrap="square" rtlCol="0">
            <a:spAutoFit/>
          </a:bodyPr>
          <a:lstStyle/>
          <a:p>
            <a:pPr algn="ctr"/>
            <a:r>
              <a:rPr lang="en-US" sz="1400" dirty="0">
                <a:solidFill>
                  <a:srgbClr val="CF3674"/>
                </a:solidFill>
              </a:rPr>
              <a:t>Path length</a:t>
            </a:r>
          </a:p>
        </p:txBody>
      </p:sp>
      <p:sp>
        <p:nvSpPr>
          <p:cNvPr id="14" name="TextBox 13">
            <a:extLst>
              <a:ext uri="{FF2B5EF4-FFF2-40B4-BE49-F238E27FC236}">
                <a16:creationId xmlns:a16="http://schemas.microsoft.com/office/drawing/2014/main" id="{ADDB77AE-09A8-7CA5-4440-A0F35E14FFC8}"/>
              </a:ext>
            </a:extLst>
          </p:cNvPr>
          <p:cNvSpPr txBox="1"/>
          <p:nvPr/>
        </p:nvSpPr>
        <p:spPr>
          <a:xfrm>
            <a:off x="5466097" y="4361830"/>
            <a:ext cx="1206821" cy="307777"/>
          </a:xfrm>
          <a:prstGeom prst="rect">
            <a:avLst/>
          </a:prstGeom>
          <a:noFill/>
        </p:spPr>
        <p:txBody>
          <a:bodyPr wrap="square" rtlCol="0">
            <a:spAutoFit/>
          </a:bodyPr>
          <a:lstStyle/>
          <a:p>
            <a:pPr algn="ctr"/>
            <a:r>
              <a:rPr lang="en-US" sz="1400" dirty="0">
                <a:solidFill>
                  <a:srgbClr val="CF3674"/>
                </a:solidFill>
              </a:rPr>
              <a:t>Flow graph</a:t>
            </a:r>
          </a:p>
        </p:txBody>
      </p:sp>
      <p:pic>
        <p:nvPicPr>
          <p:cNvPr id="18" name="Picture 17" descr="A close-up of a graph&#10;&#10;Description automatically generated">
            <a:extLst>
              <a:ext uri="{FF2B5EF4-FFF2-40B4-BE49-F238E27FC236}">
                <a16:creationId xmlns:a16="http://schemas.microsoft.com/office/drawing/2014/main" id="{93D94408-0F6A-14E1-4F07-1E79DB30F76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55993" y="2705770"/>
            <a:ext cx="1490611" cy="1312780"/>
          </a:xfrm>
          <a:prstGeom prst="rect">
            <a:avLst/>
          </a:prstGeom>
        </p:spPr>
      </p:pic>
      <p:cxnSp>
        <p:nvCxnSpPr>
          <p:cNvPr id="19" name="Straight Arrow Connector 18">
            <a:extLst>
              <a:ext uri="{FF2B5EF4-FFF2-40B4-BE49-F238E27FC236}">
                <a16:creationId xmlns:a16="http://schemas.microsoft.com/office/drawing/2014/main" id="{03568975-2A94-D5C0-AE68-81CA117FAA2A}"/>
              </a:ext>
            </a:extLst>
          </p:cNvPr>
          <p:cNvCxnSpPr/>
          <p:nvPr/>
        </p:nvCxnSpPr>
        <p:spPr>
          <a:xfrm>
            <a:off x="4489423" y="2735634"/>
            <a:ext cx="379380" cy="36460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3D3079B-9492-EC8B-0C2E-92285798592A}"/>
              </a:ext>
            </a:extLst>
          </p:cNvPr>
          <p:cNvSpPr txBox="1"/>
          <p:nvPr/>
        </p:nvSpPr>
        <p:spPr>
          <a:xfrm>
            <a:off x="3281764" y="3223385"/>
            <a:ext cx="10673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pic>
        <p:nvPicPr>
          <p:cNvPr id="21" name="Picture 20" descr="A close-up of a graph&#10;&#10;Description automatically generated">
            <a:extLst>
              <a:ext uri="{FF2B5EF4-FFF2-40B4-BE49-F238E27FC236}">
                <a16:creationId xmlns:a16="http://schemas.microsoft.com/office/drawing/2014/main" id="{2B82C548-EA8E-1D58-6ADB-33A7ABC63E7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19838" y="1619432"/>
            <a:ext cx="4847839" cy="2543653"/>
          </a:xfrm>
          <a:prstGeom prst="rect">
            <a:avLst/>
          </a:prstGeom>
        </p:spPr>
      </p:pic>
      <p:cxnSp>
        <p:nvCxnSpPr>
          <p:cNvPr id="22" name="Straight Arrow Connector 21">
            <a:extLst>
              <a:ext uri="{FF2B5EF4-FFF2-40B4-BE49-F238E27FC236}">
                <a16:creationId xmlns:a16="http://schemas.microsoft.com/office/drawing/2014/main" id="{C37AE986-0EED-DD6C-D276-B89E205B16A0}"/>
              </a:ext>
            </a:extLst>
          </p:cNvPr>
          <p:cNvCxnSpPr>
            <a:cxnSpLocks/>
          </p:cNvCxnSpPr>
          <p:nvPr/>
        </p:nvCxnSpPr>
        <p:spPr>
          <a:xfrm>
            <a:off x="6256379" y="3209759"/>
            <a:ext cx="554830" cy="1362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5039790A-2AC5-B3FA-93A9-7DDFED20CD6D}"/>
              </a:ext>
            </a:extLst>
          </p:cNvPr>
          <p:cNvSpPr/>
          <p:nvPr/>
        </p:nvSpPr>
        <p:spPr>
          <a:xfrm>
            <a:off x="0" y="26966"/>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2151A5"/>
                </a:solidFill>
                <a:latin typeface="Arial" panose="020B0604020202020204" pitchFamily="34" charset="0"/>
                <a:cs typeface="Arial" panose="020B0604020202020204" pitchFamily="34" charset="0"/>
              </a:rPr>
              <a:t>  </a:t>
            </a:r>
            <a:r>
              <a:rPr lang="en-US" sz="2800" b="1" dirty="0">
                <a:solidFill>
                  <a:srgbClr val="2151A5"/>
                </a:solidFill>
                <a:latin typeface="Arial" panose="020B0604020202020204" pitchFamily="34" charset="0"/>
                <a:cs typeface="Arial" panose="020B0604020202020204" pitchFamily="34" charset="0"/>
              </a:rPr>
              <a:t>Multiple structural factor drive inter-regional correlation</a:t>
            </a:r>
            <a:endParaRPr lang="en-US" sz="3200" b="1" dirty="0">
              <a:solidFill>
                <a:srgbClr val="2151A5"/>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FD813F0-FC4F-7959-C087-54447114A09C}"/>
              </a:ext>
            </a:extLst>
          </p:cNvPr>
          <p:cNvSpPr txBox="1"/>
          <p:nvPr/>
        </p:nvSpPr>
        <p:spPr>
          <a:xfrm>
            <a:off x="8641080" y="609661"/>
            <a:ext cx="3241040" cy="369332"/>
          </a:xfrm>
          <a:prstGeom prst="rect">
            <a:avLst/>
          </a:prstGeom>
          <a:noFill/>
        </p:spPr>
        <p:txBody>
          <a:bodyPr wrap="square" rtlCol="0">
            <a:spAutoFit/>
          </a:bodyPr>
          <a:lstStyle/>
          <a:p>
            <a:pPr algn="r"/>
            <a:r>
              <a:rPr lang="en-US" dirty="0">
                <a:solidFill>
                  <a:schemeClr val="tx1">
                    <a:lumMod val="50000"/>
                    <a:lumOff val="50000"/>
                  </a:schemeClr>
                </a:solidFill>
              </a:rPr>
              <a:t>Zamani </a:t>
            </a:r>
            <a:r>
              <a:rPr lang="en-US" dirty="0" err="1">
                <a:solidFill>
                  <a:schemeClr val="tx1">
                    <a:lumMod val="50000"/>
                    <a:lumOff val="50000"/>
                  </a:schemeClr>
                </a:solidFill>
              </a:rPr>
              <a:t>Esfahlani</a:t>
            </a:r>
            <a:r>
              <a:rPr lang="en-US" dirty="0">
                <a:solidFill>
                  <a:schemeClr val="tx1">
                    <a:lumMod val="50000"/>
                    <a:lumOff val="50000"/>
                  </a:schemeClr>
                </a:solidFill>
              </a:rPr>
              <a:t> </a:t>
            </a:r>
            <a:r>
              <a:rPr lang="en-US" i="1" dirty="0">
                <a:solidFill>
                  <a:schemeClr val="tx1">
                    <a:lumMod val="50000"/>
                    <a:lumOff val="50000"/>
                  </a:schemeClr>
                </a:solidFill>
              </a:rPr>
              <a:t>et al</a:t>
            </a:r>
            <a:r>
              <a:rPr lang="en-US" dirty="0">
                <a:solidFill>
                  <a:schemeClr val="tx1">
                    <a:lumMod val="50000"/>
                    <a:lumOff val="50000"/>
                  </a:schemeClr>
                </a:solidFill>
              </a:rPr>
              <a:t>. (2022)</a:t>
            </a:r>
          </a:p>
        </p:txBody>
      </p:sp>
      <p:sp>
        <p:nvSpPr>
          <p:cNvPr id="16" name="Rectangle : coins arrondis 15">
            <a:extLst>
              <a:ext uri="{FF2B5EF4-FFF2-40B4-BE49-F238E27FC236}">
                <a16:creationId xmlns:a16="http://schemas.microsoft.com/office/drawing/2014/main" id="{FBE370D3-CE9B-6FFB-5897-7DCA97BBDB99}"/>
              </a:ext>
            </a:extLst>
          </p:cNvPr>
          <p:cNvSpPr/>
          <p:nvPr/>
        </p:nvSpPr>
        <p:spPr>
          <a:xfrm>
            <a:off x="10539586" y="1619431"/>
            <a:ext cx="821141" cy="333793"/>
          </a:xfrm>
          <a:prstGeom prst="roundRect">
            <a:avLst/>
          </a:prstGeom>
          <a:noFill/>
          <a:ln w="38100">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 coins arrondis 22">
            <a:extLst>
              <a:ext uri="{FF2B5EF4-FFF2-40B4-BE49-F238E27FC236}">
                <a16:creationId xmlns:a16="http://schemas.microsoft.com/office/drawing/2014/main" id="{BBDB7C16-3DD6-1EF5-4720-FFF5DDB78DCA}"/>
              </a:ext>
            </a:extLst>
          </p:cNvPr>
          <p:cNvSpPr/>
          <p:nvPr/>
        </p:nvSpPr>
        <p:spPr>
          <a:xfrm>
            <a:off x="5583899" y="4335813"/>
            <a:ext cx="1065092" cy="333793"/>
          </a:xfrm>
          <a:prstGeom prst="roundRect">
            <a:avLst/>
          </a:prstGeom>
          <a:noFill/>
          <a:ln w="38100">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ZoneTexte 23">
            <a:extLst>
              <a:ext uri="{FF2B5EF4-FFF2-40B4-BE49-F238E27FC236}">
                <a16:creationId xmlns:a16="http://schemas.microsoft.com/office/drawing/2014/main" id="{F5CE38AF-7FF5-B411-6905-398796E917BA}"/>
              </a:ext>
            </a:extLst>
          </p:cNvPr>
          <p:cNvSpPr txBox="1"/>
          <p:nvPr/>
        </p:nvSpPr>
        <p:spPr>
          <a:xfrm>
            <a:off x="6734312" y="4347315"/>
            <a:ext cx="1792927" cy="369332"/>
          </a:xfrm>
          <a:prstGeom prst="rect">
            <a:avLst/>
          </a:prstGeom>
          <a:noFill/>
        </p:spPr>
        <p:txBody>
          <a:bodyPr wrap="none" rtlCol="0">
            <a:spAutoFit/>
          </a:bodyPr>
          <a:lstStyle/>
          <a:p>
            <a:r>
              <a:rPr lang="en-US" dirty="0">
                <a:solidFill>
                  <a:srgbClr val="EC1B23"/>
                </a:solidFill>
              </a:rPr>
              <a:t>Diffusion process</a:t>
            </a:r>
          </a:p>
        </p:txBody>
      </p:sp>
    </p:spTree>
    <p:extLst>
      <p:ext uri="{BB962C8B-B14F-4D97-AF65-F5344CB8AC3E}">
        <p14:creationId xmlns:p14="http://schemas.microsoft.com/office/powerpoint/2010/main" val="23228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Functional gradients in mammalian brain networks</a:t>
            </a:r>
          </a:p>
        </p:txBody>
      </p:sp>
      <p:pic>
        <p:nvPicPr>
          <p:cNvPr id="7" name="Picture 6">
            <a:extLst>
              <a:ext uri="{FF2B5EF4-FFF2-40B4-BE49-F238E27FC236}">
                <a16:creationId xmlns:a16="http://schemas.microsoft.com/office/drawing/2014/main" id="{D3D761C0-F351-4B5A-ED39-FFAD0C0541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965" y="2104744"/>
            <a:ext cx="6558915" cy="3583215"/>
          </a:xfrm>
          <a:prstGeom prst="rect">
            <a:avLst/>
          </a:prstGeom>
        </p:spPr>
      </p:pic>
      <p:sp>
        <p:nvSpPr>
          <p:cNvPr id="9" name="TextBox 8">
            <a:extLst>
              <a:ext uri="{FF2B5EF4-FFF2-40B4-BE49-F238E27FC236}">
                <a16:creationId xmlns:a16="http://schemas.microsoft.com/office/drawing/2014/main" id="{99D15104-26D8-D7E0-12DA-A5327A68702F}"/>
              </a:ext>
            </a:extLst>
          </p:cNvPr>
          <p:cNvSpPr txBox="1"/>
          <p:nvPr/>
        </p:nvSpPr>
        <p:spPr>
          <a:xfrm>
            <a:off x="193965" y="921448"/>
            <a:ext cx="1172919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Recent investigations suggest that </a:t>
            </a:r>
            <a:r>
              <a:rPr lang="en-US" b="1" dirty="0">
                <a:latin typeface="Arial" panose="020B0604020202020204" pitchFamily="34" charset="0"/>
                <a:cs typeface="Arial" panose="020B0604020202020204" pitchFamily="34" charset="0"/>
              </a:rPr>
              <a:t>gradients of functional connectivity</a:t>
            </a:r>
            <a:r>
              <a:rPr lang="en-US" dirty="0">
                <a:latin typeface="Arial" panose="020B0604020202020204" pitchFamily="34" charset="0"/>
                <a:cs typeface="Arial" panose="020B0604020202020204" pitchFamily="34" charset="0"/>
              </a:rPr>
              <a:t> (typically diffusion eigenmodes) separate visual, motor, and higher-order regions in mammals.</a:t>
            </a:r>
          </a:p>
        </p:txBody>
      </p:sp>
      <p:sp>
        <p:nvSpPr>
          <p:cNvPr id="13" name="TextBox 12">
            <a:extLst>
              <a:ext uri="{FF2B5EF4-FFF2-40B4-BE49-F238E27FC236}">
                <a16:creationId xmlns:a16="http://schemas.microsoft.com/office/drawing/2014/main" id="{518DCA79-D81D-F387-62F0-F356A606897E}"/>
              </a:ext>
            </a:extLst>
          </p:cNvPr>
          <p:cNvSpPr txBox="1"/>
          <p:nvPr/>
        </p:nvSpPr>
        <p:spPr>
          <a:xfrm>
            <a:off x="1778894" y="1694900"/>
            <a:ext cx="3389056"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Margulies et al. (2016)</a:t>
            </a:r>
          </a:p>
        </p:txBody>
      </p:sp>
      <p:sp>
        <p:nvSpPr>
          <p:cNvPr id="2" name="TextBox 1">
            <a:extLst>
              <a:ext uri="{FF2B5EF4-FFF2-40B4-BE49-F238E27FC236}">
                <a16:creationId xmlns:a16="http://schemas.microsoft.com/office/drawing/2014/main" id="{9E315BB8-A035-E094-D42F-DD4B2D3AD23D}"/>
              </a:ext>
            </a:extLst>
          </p:cNvPr>
          <p:cNvSpPr txBox="1"/>
          <p:nvPr/>
        </p:nvSpPr>
        <p:spPr>
          <a:xfrm>
            <a:off x="2203668" y="4386219"/>
            <a:ext cx="1366382" cy="369332"/>
          </a:xfrm>
          <a:prstGeom prst="rect">
            <a:avLst/>
          </a:prstGeom>
          <a:noFill/>
        </p:spPr>
        <p:txBody>
          <a:bodyPr wrap="square" rtlCol="0">
            <a:spAutoFit/>
          </a:bodyPr>
          <a:lstStyle/>
          <a:p>
            <a:pPr algn="ctr"/>
            <a:r>
              <a:rPr lang="en-US">
                <a:solidFill>
                  <a:srgbClr val="10DF0E"/>
                </a:solidFill>
                <a:latin typeface="Arial" panose="020B0604020202020204" pitchFamily="34" charset="0"/>
                <a:cs typeface="Arial" panose="020B0604020202020204" pitchFamily="34" charset="0"/>
              </a:rPr>
              <a:t>Motor</a:t>
            </a:r>
          </a:p>
        </p:txBody>
      </p:sp>
      <p:sp>
        <p:nvSpPr>
          <p:cNvPr id="3" name="TextBox 2">
            <a:extLst>
              <a:ext uri="{FF2B5EF4-FFF2-40B4-BE49-F238E27FC236}">
                <a16:creationId xmlns:a16="http://schemas.microsoft.com/office/drawing/2014/main" id="{8A39AE70-160D-3703-1E06-70D1C49EEFF1}"/>
              </a:ext>
            </a:extLst>
          </p:cNvPr>
          <p:cNvSpPr txBox="1"/>
          <p:nvPr/>
        </p:nvSpPr>
        <p:spPr>
          <a:xfrm>
            <a:off x="412512" y="4201553"/>
            <a:ext cx="1366382" cy="369332"/>
          </a:xfrm>
          <a:prstGeom prst="rect">
            <a:avLst/>
          </a:prstGeom>
          <a:noFill/>
        </p:spPr>
        <p:txBody>
          <a:bodyPr wrap="square" rtlCol="0">
            <a:spAutoFit/>
          </a:bodyPr>
          <a:lstStyle/>
          <a:p>
            <a:pPr algn="ctr"/>
            <a:r>
              <a:rPr lang="en-US">
                <a:solidFill>
                  <a:srgbClr val="190ADE"/>
                </a:solidFill>
                <a:latin typeface="Arial" panose="020B0604020202020204" pitchFamily="34" charset="0"/>
                <a:cs typeface="Arial" panose="020B0604020202020204" pitchFamily="34" charset="0"/>
              </a:rPr>
              <a:t>Visual</a:t>
            </a:r>
          </a:p>
        </p:txBody>
      </p:sp>
      <p:sp>
        <p:nvSpPr>
          <p:cNvPr id="6" name="TextBox 5">
            <a:extLst>
              <a:ext uri="{FF2B5EF4-FFF2-40B4-BE49-F238E27FC236}">
                <a16:creationId xmlns:a16="http://schemas.microsoft.com/office/drawing/2014/main" id="{5DB9582A-B1BE-9928-6A43-8757BC70DDED}"/>
              </a:ext>
            </a:extLst>
          </p:cNvPr>
          <p:cNvSpPr txBox="1"/>
          <p:nvPr/>
        </p:nvSpPr>
        <p:spPr>
          <a:xfrm>
            <a:off x="949788" y="2783817"/>
            <a:ext cx="1366382" cy="369332"/>
          </a:xfrm>
          <a:prstGeom prst="rect">
            <a:avLst/>
          </a:prstGeom>
          <a:noFill/>
        </p:spPr>
        <p:txBody>
          <a:bodyPr wrap="square" rtlCol="0">
            <a:spAutoFit/>
          </a:bodyPr>
          <a:lstStyle/>
          <a:p>
            <a:pPr algn="ctr"/>
            <a:r>
              <a:rPr lang="en-US">
                <a:solidFill>
                  <a:srgbClr val="E41208"/>
                </a:solidFill>
                <a:latin typeface="Arial" panose="020B0604020202020204" pitchFamily="34" charset="0"/>
                <a:cs typeface="Arial" panose="020B0604020202020204" pitchFamily="34" charset="0"/>
              </a:rPr>
              <a:t>Cognitive</a:t>
            </a:r>
          </a:p>
        </p:txBody>
      </p:sp>
      <p:pic>
        <p:nvPicPr>
          <p:cNvPr id="1026" name="Picture 2">
            <a:extLst>
              <a:ext uri="{FF2B5EF4-FFF2-40B4-BE49-F238E27FC236}">
                <a16:creationId xmlns:a16="http://schemas.microsoft.com/office/drawing/2014/main" id="{A0ADB3E9-D304-DAFC-4C5B-C3D28E8E562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916051" y="2051161"/>
            <a:ext cx="5007110" cy="43007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2E13EC-ABA9-2E09-039B-534ACBC2E026}"/>
              </a:ext>
            </a:extLst>
          </p:cNvPr>
          <p:cNvSpPr txBox="1"/>
          <p:nvPr/>
        </p:nvSpPr>
        <p:spPr>
          <a:xfrm>
            <a:off x="7876192" y="1694900"/>
            <a:ext cx="3389056"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Coletta et al. (2020)</a:t>
            </a:r>
          </a:p>
        </p:txBody>
      </p:sp>
      <p:sp>
        <p:nvSpPr>
          <p:cNvPr id="11" name="TextBox 10">
            <a:extLst>
              <a:ext uri="{FF2B5EF4-FFF2-40B4-BE49-F238E27FC236}">
                <a16:creationId xmlns:a16="http://schemas.microsoft.com/office/drawing/2014/main" id="{F5A910F7-8524-429C-8C90-00E16F2095F6}"/>
              </a:ext>
            </a:extLst>
          </p:cNvPr>
          <p:cNvSpPr txBox="1"/>
          <p:nvPr/>
        </p:nvSpPr>
        <p:spPr>
          <a:xfrm>
            <a:off x="1178797" y="6318906"/>
            <a:ext cx="4589249" cy="369332"/>
          </a:xfrm>
          <a:prstGeom prst="rect">
            <a:avLst/>
          </a:prstGeom>
          <a:noFill/>
        </p:spPr>
        <p:txBody>
          <a:bodyPr wrap="square" rtlCol="0">
            <a:spAutoFit/>
          </a:bodyPr>
          <a:lstStyle/>
          <a:p>
            <a:pPr algn="ctr"/>
            <a:r>
              <a:rPr lang="en-US" b="1">
                <a:solidFill>
                  <a:srgbClr val="FF0000"/>
                </a:solidFill>
                <a:latin typeface="Arial" panose="020B0604020202020204" pitchFamily="34" charset="0"/>
                <a:cs typeface="Arial" panose="020B0604020202020204" pitchFamily="34" charset="0"/>
              </a:rPr>
              <a:t>Human and macaque</a:t>
            </a:r>
          </a:p>
        </p:txBody>
      </p:sp>
      <p:sp>
        <p:nvSpPr>
          <p:cNvPr id="12" name="TextBox 11">
            <a:extLst>
              <a:ext uri="{FF2B5EF4-FFF2-40B4-BE49-F238E27FC236}">
                <a16:creationId xmlns:a16="http://schemas.microsoft.com/office/drawing/2014/main" id="{7EACCD5E-808C-1D62-2002-EC07F6E02937}"/>
              </a:ext>
            </a:extLst>
          </p:cNvPr>
          <p:cNvSpPr txBox="1"/>
          <p:nvPr/>
        </p:nvSpPr>
        <p:spPr>
          <a:xfrm>
            <a:off x="7276095" y="6318906"/>
            <a:ext cx="4589249" cy="369332"/>
          </a:xfrm>
          <a:prstGeom prst="rect">
            <a:avLst/>
          </a:prstGeom>
          <a:noFill/>
        </p:spPr>
        <p:txBody>
          <a:bodyPr wrap="square" rtlCol="0">
            <a:spAutoFit/>
          </a:bodyPr>
          <a:lstStyle/>
          <a:p>
            <a:pPr algn="ctr"/>
            <a:r>
              <a:rPr lang="en-US" b="1">
                <a:solidFill>
                  <a:srgbClr val="FF0000"/>
                </a:solidFill>
                <a:latin typeface="Arial" panose="020B0604020202020204" pitchFamily="34" charset="0"/>
                <a:cs typeface="Arial" panose="020B0604020202020204" pitchFamily="34" charset="0"/>
              </a:rPr>
              <a:t>Mouse</a:t>
            </a:r>
          </a:p>
        </p:txBody>
      </p:sp>
      <p:sp>
        <p:nvSpPr>
          <p:cNvPr id="14" name="Rectangle 13">
            <a:extLst>
              <a:ext uri="{FF2B5EF4-FFF2-40B4-BE49-F238E27FC236}">
                <a16:creationId xmlns:a16="http://schemas.microsoft.com/office/drawing/2014/main" id="{C72F7F9C-B56B-11F8-F8CB-4D97D61BDC38}"/>
              </a:ext>
            </a:extLst>
          </p:cNvPr>
          <p:cNvSpPr/>
          <p:nvPr/>
        </p:nvSpPr>
        <p:spPr>
          <a:xfrm>
            <a:off x="110957" y="33763"/>
            <a:ext cx="11887078"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2151A5"/>
                </a:solidFill>
                <a:latin typeface="Arial" panose="020B0604020202020204" pitchFamily="34" charset="0"/>
                <a:cs typeface="Arial" panose="020B0604020202020204" pitchFamily="34" charset="0"/>
              </a:rPr>
              <a:t>Diffusion map embeddings revealed functional gradients</a:t>
            </a:r>
          </a:p>
        </p:txBody>
      </p:sp>
      <p:pic>
        <p:nvPicPr>
          <p:cNvPr id="15" name="Image 14">
            <a:extLst>
              <a:ext uri="{FF2B5EF4-FFF2-40B4-BE49-F238E27FC236}">
                <a16:creationId xmlns:a16="http://schemas.microsoft.com/office/drawing/2014/main" id="{D5B887C7-BC96-D073-E185-ADF4CFC282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6392" y="780070"/>
            <a:ext cx="6856207" cy="3290675"/>
          </a:xfrm>
          <a:prstGeom prst="rect">
            <a:avLst/>
          </a:prstGeom>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A1DD3287-326F-F1E8-9269-44A41E23F9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14513" y="4284636"/>
            <a:ext cx="6856207" cy="23271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72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 presetClass="exit" presetSubtype="0" fill="hold" nodeType="withEffect">
                                  <p:stCondLst>
                                    <p:cond delay="0"/>
                                  </p:stCondLst>
                                  <p:childTnLst>
                                    <p:set>
                                      <p:cBhvr>
                                        <p:cTn id="29" dur="1" fill="hold">
                                          <p:stCondLst>
                                            <p:cond delay="0"/>
                                          </p:stCondLst>
                                        </p:cTn>
                                        <p:tgtEl>
                                          <p:spTgt spid="15"/>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500"/>
                                        <p:tgtEl>
                                          <p:spTgt spid="10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 grpId="0"/>
      <p:bldP spid="3" grpId="0"/>
      <p:bldP spid="6" grpId="0"/>
      <p:bldP spid="8"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EA422F3D-E4D7-275C-846E-8F1B9FC61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1135" y="4775167"/>
            <a:ext cx="4249882" cy="705165"/>
          </a:xfrm>
          <a:prstGeom prst="rect">
            <a:avLst/>
          </a:prstGeom>
        </p:spPr>
      </p:pic>
      <p:pic>
        <p:nvPicPr>
          <p:cNvPr id="24" name="Image 23">
            <a:extLst>
              <a:ext uri="{FF2B5EF4-FFF2-40B4-BE49-F238E27FC236}">
                <a16:creationId xmlns:a16="http://schemas.microsoft.com/office/drawing/2014/main" id="{0139B353-B406-1E02-8A30-E18AEC2A09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71802" y="4032416"/>
            <a:ext cx="4454329" cy="705165"/>
          </a:xfrm>
          <a:prstGeom prst="rect">
            <a:avLst/>
          </a:prstGeom>
        </p:spPr>
      </p:pic>
      <p:pic>
        <p:nvPicPr>
          <p:cNvPr id="5" name="Espace réservé du contenu 4">
            <a:extLst>
              <a:ext uri="{FF2B5EF4-FFF2-40B4-BE49-F238E27FC236}">
                <a16:creationId xmlns:a16="http://schemas.microsoft.com/office/drawing/2014/main" id="{DCC94BE6-68C5-B64D-EFC1-CA3337366BC2}"/>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7172127" y="1498430"/>
            <a:ext cx="4359495" cy="2965299"/>
          </a:xfrm>
          <a:prstGeom prst="rect">
            <a:avLst/>
          </a:prstGeom>
        </p:spPr>
      </p:pic>
      <p:pic>
        <p:nvPicPr>
          <p:cNvPr id="6" name="Image 5">
            <a:extLst>
              <a:ext uri="{FF2B5EF4-FFF2-40B4-BE49-F238E27FC236}">
                <a16:creationId xmlns:a16="http://schemas.microsoft.com/office/drawing/2014/main" id="{4D6CF4F3-4EB7-29AD-3CE4-26540A834B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12452" y="4633950"/>
            <a:ext cx="4147289" cy="2031325"/>
          </a:xfrm>
          <a:prstGeom prst="rect">
            <a:avLst/>
          </a:prstGeom>
        </p:spPr>
      </p:pic>
      <p:sp>
        <p:nvSpPr>
          <p:cNvPr id="7" name="ZoneTexte 6">
            <a:extLst>
              <a:ext uri="{FF2B5EF4-FFF2-40B4-BE49-F238E27FC236}">
                <a16:creationId xmlns:a16="http://schemas.microsoft.com/office/drawing/2014/main" id="{C22657EE-A6B9-6816-F6A0-43DCC8AF1C3C}"/>
              </a:ext>
            </a:extLst>
          </p:cNvPr>
          <p:cNvSpPr txBox="1"/>
          <p:nvPr/>
        </p:nvSpPr>
        <p:spPr>
          <a:xfrm>
            <a:off x="360312" y="3818335"/>
            <a:ext cx="2932580" cy="2031325"/>
          </a:xfrm>
          <a:prstGeom prst="rect">
            <a:avLst/>
          </a:prstGeom>
          <a:noFill/>
        </p:spPr>
        <p:txBody>
          <a:bodyPr wrap="square" rtlCol="0">
            <a:spAutoFit/>
          </a:bodyPr>
          <a:lstStyle/>
          <a:p>
            <a:r>
              <a:rPr lang="en-US" dirty="0"/>
              <a:t>1. Diffusion transition matrix:</a:t>
            </a:r>
          </a:p>
          <a:p>
            <a:br>
              <a:rPr lang="en-US" dirty="0"/>
            </a:br>
            <a:endParaRPr lang="en-US" dirty="0"/>
          </a:p>
          <a:p>
            <a:r>
              <a:rPr lang="en-US" dirty="0"/>
              <a:t>2. Eigen-decomposition: </a:t>
            </a:r>
          </a:p>
          <a:p>
            <a:br>
              <a:rPr lang="en-US" dirty="0"/>
            </a:br>
            <a:endParaRPr lang="en-US" dirty="0"/>
          </a:p>
          <a:p>
            <a:r>
              <a:rPr lang="en-US" dirty="0"/>
              <a:t>3. Map:</a:t>
            </a:r>
          </a:p>
        </p:txBody>
      </p:sp>
      <p:sp>
        <p:nvSpPr>
          <p:cNvPr id="10" name="ZoneTexte 9">
            <a:extLst>
              <a:ext uri="{FF2B5EF4-FFF2-40B4-BE49-F238E27FC236}">
                <a16:creationId xmlns:a16="http://schemas.microsoft.com/office/drawing/2014/main" id="{357321F6-1ED1-E246-A142-F3E8E6769FE1}"/>
              </a:ext>
            </a:extLst>
          </p:cNvPr>
          <p:cNvSpPr txBox="1"/>
          <p:nvPr/>
        </p:nvSpPr>
        <p:spPr>
          <a:xfrm>
            <a:off x="5456882" y="1059000"/>
            <a:ext cx="2816027" cy="338554"/>
          </a:xfrm>
          <a:prstGeom prst="rect">
            <a:avLst/>
          </a:prstGeom>
          <a:noFill/>
        </p:spPr>
        <p:txBody>
          <a:bodyPr wrap="none" rtlCol="0">
            <a:spAutoFit/>
          </a:bodyPr>
          <a:lstStyle/>
          <a:p>
            <a:r>
              <a:rPr lang="en-US" sz="1600" dirty="0">
                <a:solidFill>
                  <a:srgbClr val="2151A5"/>
                </a:solidFill>
              </a:rPr>
              <a:t>node = high-dimensional vector</a:t>
            </a:r>
          </a:p>
        </p:txBody>
      </p:sp>
      <p:cxnSp>
        <p:nvCxnSpPr>
          <p:cNvPr id="12" name="Connecteur droit avec flèche 11">
            <a:extLst>
              <a:ext uri="{FF2B5EF4-FFF2-40B4-BE49-F238E27FC236}">
                <a16:creationId xmlns:a16="http://schemas.microsoft.com/office/drawing/2014/main" id="{2A41DCD9-B317-A2C3-4859-7BEF7266E281}"/>
              </a:ext>
            </a:extLst>
          </p:cNvPr>
          <p:cNvCxnSpPr>
            <a:cxnSpLocks/>
          </p:cNvCxnSpPr>
          <p:nvPr/>
        </p:nvCxnSpPr>
        <p:spPr>
          <a:xfrm>
            <a:off x="6126131" y="1375574"/>
            <a:ext cx="2003033" cy="1605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6810ED36-7C8B-8EB6-6083-DFDBCF1B9CD4}"/>
              </a:ext>
            </a:extLst>
          </p:cNvPr>
          <p:cNvSpPr txBox="1"/>
          <p:nvPr/>
        </p:nvSpPr>
        <p:spPr>
          <a:xfrm>
            <a:off x="8373709" y="2811802"/>
            <a:ext cx="1298625" cy="338554"/>
          </a:xfrm>
          <a:prstGeom prst="rect">
            <a:avLst/>
          </a:prstGeom>
          <a:noFill/>
        </p:spPr>
        <p:txBody>
          <a:bodyPr wrap="none" rtlCol="0">
            <a:spAutoFit/>
          </a:bodyPr>
          <a:lstStyle/>
          <a:p>
            <a:r>
              <a:rPr lang="en-US" sz="1600" dirty="0"/>
              <a:t>2d projection</a:t>
            </a:r>
          </a:p>
        </p:txBody>
      </p:sp>
      <p:sp>
        <p:nvSpPr>
          <p:cNvPr id="22" name="Rectangle 21">
            <a:extLst>
              <a:ext uri="{FF2B5EF4-FFF2-40B4-BE49-F238E27FC236}">
                <a16:creationId xmlns:a16="http://schemas.microsoft.com/office/drawing/2014/main" id="{FAF0F072-2B14-8875-9379-F3E60A9653B6}"/>
              </a:ext>
            </a:extLst>
          </p:cNvPr>
          <p:cNvSpPr/>
          <p:nvPr/>
        </p:nvSpPr>
        <p:spPr>
          <a:xfrm>
            <a:off x="30131" y="22284"/>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2151A5"/>
                </a:solidFill>
                <a:latin typeface="Arial" panose="020B0604020202020204" pitchFamily="34" charset="0"/>
                <a:cs typeface="Arial" panose="020B0604020202020204" pitchFamily="34" charset="0"/>
              </a:rPr>
              <a:t>  </a:t>
            </a:r>
            <a:r>
              <a:rPr lang="en-US" sz="2800" b="1" dirty="0">
                <a:solidFill>
                  <a:srgbClr val="2151A5"/>
                </a:solidFill>
                <a:latin typeface="Arial" panose="020B0604020202020204" pitchFamily="34" charset="0"/>
                <a:cs typeface="Arial" panose="020B0604020202020204" pitchFamily="34" charset="0"/>
              </a:rPr>
              <a:t>How diffusion map works?</a:t>
            </a:r>
            <a:endParaRPr lang="en-US" sz="3200" b="1" dirty="0">
              <a:solidFill>
                <a:srgbClr val="2151A5"/>
              </a:solidFill>
              <a:latin typeface="Arial" panose="020B0604020202020204" pitchFamily="34" charset="0"/>
              <a:cs typeface="Arial" panose="020B0604020202020204" pitchFamily="34" charset="0"/>
            </a:endParaRPr>
          </a:p>
        </p:txBody>
      </p:sp>
      <p:pic>
        <p:nvPicPr>
          <p:cNvPr id="26" name="Image 25">
            <a:extLst>
              <a:ext uri="{FF2B5EF4-FFF2-40B4-BE49-F238E27FC236}">
                <a16:creationId xmlns:a16="http://schemas.microsoft.com/office/drawing/2014/main" id="{D83F9818-B7D1-4BFC-0B7C-192DCEFC334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49443" y="5682110"/>
            <a:ext cx="3532158" cy="469217"/>
          </a:xfrm>
          <a:prstGeom prst="rect">
            <a:avLst/>
          </a:prstGeom>
        </p:spPr>
      </p:pic>
      <p:sp>
        <p:nvSpPr>
          <p:cNvPr id="30" name="ZoneTexte 29">
            <a:extLst>
              <a:ext uri="{FF2B5EF4-FFF2-40B4-BE49-F238E27FC236}">
                <a16:creationId xmlns:a16="http://schemas.microsoft.com/office/drawing/2014/main" id="{7D23061C-16A5-DE9D-74D1-86A3F2F5E2A7}"/>
              </a:ext>
            </a:extLst>
          </p:cNvPr>
          <p:cNvSpPr txBox="1"/>
          <p:nvPr/>
        </p:nvSpPr>
        <p:spPr>
          <a:xfrm>
            <a:off x="2706257" y="6201464"/>
            <a:ext cx="955198" cy="307777"/>
          </a:xfrm>
          <a:prstGeom prst="rect">
            <a:avLst/>
          </a:prstGeom>
          <a:noFill/>
        </p:spPr>
        <p:txBody>
          <a:bodyPr wrap="none" rtlCol="0">
            <a:spAutoFit/>
          </a:bodyPr>
          <a:lstStyle/>
          <a:p>
            <a:r>
              <a:rPr lang="en-US" sz="1400" dirty="0">
                <a:solidFill>
                  <a:srgbClr val="2151A5"/>
                </a:solidFill>
              </a:rPr>
              <a:t>Gradient 1</a:t>
            </a:r>
          </a:p>
        </p:txBody>
      </p:sp>
      <p:sp>
        <p:nvSpPr>
          <p:cNvPr id="31" name="ZoneTexte 30">
            <a:extLst>
              <a:ext uri="{FF2B5EF4-FFF2-40B4-BE49-F238E27FC236}">
                <a16:creationId xmlns:a16="http://schemas.microsoft.com/office/drawing/2014/main" id="{E30A8CBB-76D0-7C8A-FC96-9456C161E51A}"/>
              </a:ext>
            </a:extLst>
          </p:cNvPr>
          <p:cNvSpPr txBox="1"/>
          <p:nvPr/>
        </p:nvSpPr>
        <p:spPr>
          <a:xfrm>
            <a:off x="3676076" y="6199216"/>
            <a:ext cx="955198" cy="307777"/>
          </a:xfrm>
          <a:prstGeom prst="rect">
            <a:avLst/>
          </a:prstGeom>
          <a:noFill/>
        </p:spPr>
        <p:txBody>
          <a:bodyPr wrap="none" rtlCol="0">
            <a:spAutoFit/>
          </a:bodyPr>
          <a:lstStyle/>
          <a:p>
            <a:r>
              <a:rPr lang="en-US" sz="1400" dirty="0">
                <a:solidFill>
                  <a:srgbClr val="2151A5"/>
                </a:solidFill>
              </a:rPr>
              <a:t>Gradient 2</a:t>
            </a:r>
          </a:p>
        </p:txBody>
      </p:sp>
      <p:pic>
        <p:nvPicPr>
          <p:cNvPr id="2" name="Image 1">
            <a:extLst>
              <a:ext uri="{FF2B5EF4-FFF2-40B4-BE49-F238E27FC236}">
                <a16:creationId xmlns:a16="http://schemas.microsoft.com/office/drawing/2014/main" id="{F3B38611-55A3-745B-A5F0-27CFCBEDF72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2250" y="1346328"/>
            <a:ext cx="2684475" cy="1805988"/>
          </a:xfrm>
          <a:prstGeom prst="rect">
            <a:avLst/>
          </a:prstGeom>
        </p:spPr>
      </p:pic>
      <p:pic>
        <p:nvPicPr>
          <p:cNvPr id="3" name="Image 2">
            <a:extLst>
              <a:ext uri="{FF2B5EF4-FFF2-40B4-BE49-F238E27FC236}">
                <a16:creationId xmlns:a16="http://schemas.microsoft.com/office/drawing/2014/main" id="{F7ED4712-7295-A684-1ED6-79C4EFBA26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104038" y="1338320"/>
            <a:ext cx="2975186" cy="1984844"/>
          </a:xfrm>
          <a:prstGeom prst="rect">
            <a:avLst/>
          </a:prstGeom>
        </p:spPr>
      </p:pic>
      <p:pic>
        <p:nvPicPr>
          <p:cNvPr id="11" name="Image 10">
            <a:extLst>
              <a:ext uri="{FF2B5EF4-FFF2-40B4-BE49-F238E27FC236}">
                <a16:creationId xmlns:a16="http://schemas.microsoft.com/office/drawing/2014/main" id="{670C70DF-C343-E6B7-DE3E-0DB6910E479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84558" y="939604"/>
            <a:ext cx="2663743" cy="2659515"/>
          </a:xfrm>
          <a:prstGeom prst="rect">
            <a:avLst/>
          </a:prstGeom>
        </p:spPr>
      </p:pic>
      <p:pic>
        <p:nvPicPr>
          <p:cNvPr id="13" name="Image 12">
            <a:extLst>
              <a:ext uri="{FF2B5EF4-FFF2-40B4-BE49-F238E27FC236}">
                <a16:creationId xmlns:a16="http://schemas.microsoft.com/office/drawing/2014/main" id="{1E803384-730B-ED9A-BC49-9AE7F10AB5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90408" y="941538"/>
            <a:ext cx="2762183" cy="2739799"/>
          </a:xfrm>
          <a:prstGeom prst="rect">
            <a:avLst/>
          </a:prstGeom>
        </p:spPr>
      </p:pic>
      <p:sp>
        <p:nvSpPr>
          <p:cNvPr id="9" name="Rectangle : coins arrondis 8">
            <a:extLst>
              <a:ext uri="{FF2B5EF4-FFF2-40B4-BE49-F238E27FC236}">
                <a16:creationId xmlns:a16="http://schemas.microsoft.com/office/drawing/2014/main" id="{03E2CA08-619F-A039-296A-29D48962C052}"/>
              </a:ext>
            </a:extLst>
          </p:cNvPr>
          <p:cNvSpPr/>
          <p:nvPr/>
        </p:nvSpPr>
        <p:spPr>
          <a:xfrm>
            <a:off x="2352242" y="1195838"/>
            <a:ext cx="3104639" cy="75401"/>
          </a:xfrm>
          <a:prstGeom prst="roundRect">
            <a:avLst/>
          </a:prstGeom>
          <a:noFill/>
          <a:ln w="28575">
            <a:solidFill>
              <a:srgbClr val="2151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DAD5CE7-EBE3-9CBF-D1EB-15A158DF4A34}"/>
              </a:ext>
            </a:extLst>
          </p:cNvPr>
          <p:cNvSpPr txBox="1"/>
          <p:nvPr/>
        </p:nvSpPr>
        <p:spPr>
          <a:xfrm>
            <a:off x="765022" y="621236"/>
            <a:ext cx="4246996" cy="369332"/>
          </a:xfrm>
          <a:prstGeom prst="rect">
            <a:avLst/>
          </a:prstGeom>
          <a:noFill/>
        </p:spPr>
        <p:txBody>
          <a:bodyPr wrap="none" rtlCol="0">
            <a:spAutoFit/>
          </a:bodyPr>
          <a:lstStyle/>
          <a:p>
            <a:r>
              <a:rPr lang="en-US" dirty="0">
                <a:solidFill>
                  <a:srgbClr val="EC1B23"/>
                </a:solidFill>
              </a:rPr>
              <a:t>Desired result, not available before analysis</a:t>
            </a:r>
          </a:p>
        </p:txBody>
      </p:sp>
    </p:spTree>
    <p:extLst>
      <p:ext uri="{BB962C8B-B14F-4D97-AF65-F5344CB8AC3E}">
        <p14:creationId xmlns:p14="http://schemas.microsoft.com/office/powerpoint/2010/main" val="35698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0" grpId="0"/>
      <p:bldP spid="31" grpId="0"/>
      <p:bldP spid="9" grpId="0" animBg="1"/>
      <p:bldP spid="9" grpId="1" animBg="1"/>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b="1" dirty="0">
                <a:solidFill>
                  <a:srgbClr val="2151A5"/>
                </a:solidFill>
                <a:latin typeface="Arial" panose="020B0604020202020204" pitchFamily="34" charset="0"/>
                <a:cs typeface="Arial" panose="020B0604020202020204" pitchFamily="34" charset="0"/>
              </a:rPr>
              <a:t>Uncovering a sensorimotor functional gradient</a:t>
            </a:r>
          </a:p>
        </p:txBody>
      </p:sp>
      <p:grpSp>
        <p:nvGrpSpPr>
          <p:cNvPr id="6" name="Groupe 5">
            <a:extLst>
              <a:ext uri="{FF2B5EF4-FFF2-40B4-BE49-F238E27FC236}">
                <a16:creationId xmlns:a16="http://schemas.microsoft.com/office/drawing/2014/main" id="{293C96C5-BE20-B096-7F2F-A1F51D34B24F}"/>
              </a:ext>
            </a:extLst>
          </p:cNvPr>
          <p:cNvGrpSpPr/>
          <p:nvPr/>
        </p:nvGrpSpPr>
        <p:grpSpPr>
          <a:xfrm>
            <a:off x="3257442" y="1415472"/>
            <a:ext cx="5677116" cy="5123129"/>
            <a:chOff x="193965" y="1249217"/>
            <a:chExt cx="5677116" cy="5123129"/>
          </a:xfrm>
        </p:grpSpPr>
        <p:pic>
          <p:nvPicPr>
            <p:cNvPr id="12" name="Picture 11" descr="A close-up of a scan&#10;&#10;Description automatically generated">
              <a:extLst>
                <a:ext uri="{FF2B5EF4-FFF2-40B4-BE49-F238E27FC236}">
                  <a16:creationId xmlns:a16="http://schemas.microsoft.com/office/drawing/2014/main" id="{4C19A4DC-C305-7D87-C0A1-02EEC2C759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3965" y="1501730"/>
              <a:ext cx="2944091" cy="4844408"/>
            </a:xfrm>
            <a:prstGeom prst="rect">
              <a:avLst/>
            </a:prstGeom>
          </p:spPr>
        </p:pic>
        <p:pic>
          <p:nvPicPr>
            <p:cNvPr id="18" name="Picture 17" descr="A close-up of a scan&#10;&#10;Description automatically generated">
              <a:extLst>
                <a:ext uri="{FF2B5EF4-FFF2-40B4-BE49-F238E27FC236}">
                  <a16:creationId xmlns:a16="http://schemas.microsoft.com/office/drawing/2014/main" id="{E27CF459-2337-E6C3-3A19-C310A8E3F9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84848" y="1527938"/>
              <a:ext cx="2586233" cy="4844408"/>
            </a:xfrm>
            <a:prstGeom prst="rect">
              <a:avLst/>
            </a:prstGeom>
          </p:spPr>
        </p:pic>
        <p:sp>
          <p:nvSpPr>
            <p:cNvPr id="9" name="TextBox 8">
              <a:extLst>
                <a:ext uri="{FF2B5EF4-FFF2-40B4-BE49-F238E27FC236}">
                  <a16:creationId xmlns:a16="http://schemas.microsoft.com/office/drawing/2014/main" id="{99D15104-26D8-D7E0-12DA-A5327A68702F}"/>
                </a:ext>
              </a:extLst>
            </p:cNvPr>
            <p:cNvSpPr txBox="1"/>
            <p:nvPr/>
          </p:nvSpPr>
          <p:spPr>
            <a:xfrm>
              <a:off x="372894" y="1249217"/>
              <a:ext cx="265962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 Diffusion embedding</a:t>
              </a:r>
            </a:p>
          </p:txBody>
        </p:sp>
        <p:sp>
          <p:nvSpPr>
            <p:cNvPr id="15" name="TextBox 14">
              <a:extLst>
                <a:ext uri="{FF2B5EF4-FFF2-40B4-BE49-F238E27FC236}">
                  <a16:creationId xmlns:a16="http://schemas.microsoft.com/office/drawing/2014/main" id="{84FBDA99-885C-1949-7DB4-A23F241BB013}"/>
                </a:ext>
              </a:extLst>
            </p:cNvPr>
            <p:cNvSpPr txBox="1"/>
            <p:nvPr/>
          </p:nvSpPr>
          <p:spPr>
            <a:xfrm>
              <a:off x="3032523" y="1254086"/>
              <a:ext cx="2659629"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2. Sensorimotor index</a:t>
              </a:r>
            </a:p>
          </p:txBody>
        </p:sp>
      </p:grpSp>
      <p:sp>
        <p:nvSpPr>
          <p:cNvPr id="3" name="TextBox 16">
            <a:extLst>
              <a:ext uri="{FF2B5EF4-FFF2-40B4-BE49-F238E27FC236}">
                <a16:creationId xmlns:a16="http://schemas.microsoft.com/office/drawing/2014/main" id="{6DD29481-61A0-9C76-92B7-C4B41729C137}"/>
              </a:ext>
            </a:extLst>
          </p:cNvPr>
          <p:cNvSpPr txBox="1"/>
          <p:nvPr/>
        </p:nvSpPr>
        <p:spPr>
          <a:xfrm>
            <a:off x="-400606" y="753629"/>
            <a:ext cx="1049577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Result:</a:t>
            </a:r>
            <a:r>
              <a:rPr lang="en-US" dirty="0">
                <a:latin typeface="Arial" panose="020B0604020202020204" pitchFamily="34" charset="0"/>
                <a:cs typeface="Arial" panose="020B0604020202020204" pitchFamily="34" charset="0"/>
              </a:rPr>
              <a:t> The dominant axis of FC (and SC, not shown) predicts sensorimotor affiliation.</a:t>
            </a:r>
          </a:p>
        </p:txBody>
      </p:sp>
    </p:spTree>
    <p:extLst>
      <p:ext uri="{BB962C8B-B14F-4D97-AF65-F5344CB8AC3E}">
        <p14:creationId xmlns:p14="http://schemas.microsoft.com/office/powerpoint/2010/main" val="221979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b="1" dirty="0">
                <a:solidFill>
                  <a:srgbClr val="2151A5"/>
                </a:solidFill>
                <a:latin typeface="Arial" panose="020B0604020202020204" pitchFamily="34" charset="0"/>
                <a:cs typeface="Arial" panose="020B0604020202020204" pitchFamily="34" charset="0"/>
              </a:rPr>
              <a:t>What about the other gradient?</a:t>
            </a:r>
          </a:p>
        </p:txBody>
      </p:sp>
      <p:pic>
        <p:nvPicPr>
          <p:cNvPr id="3" name="Picture 2" descr="A close-up of a colorful image&#10;&#10;Description automatically generated">
            <a:extLst>
              <a:ext uri="{FF2B5EF4-FFF2-40B4-BE49-F238E27FC236}">
                <a16:creationId xmlns:a16="http://schemas.microsoft.com/office/drawing/2014/main" id="{D3998BD8-4540-5DAC-3CCA-DBF5FC60AE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7321" y="1789133"/>
            <a:ext cx="2486102" cy="4578521"/>
          </a:xfrm>
          <a:prstGeom prst="rect">
            <a:avLst/>
          </a:prstGeom>
        </p:spPr>
      </p:pic>
      <p:pic>
        <p:nvPicPr>
          <p:cNvPr id="9" name="Picture 8" descr="A close-up of a colorful image&#10;&#10;Description automatically generated">
            <a:extLst>
              <a:ext uri="{FF2B5EF4-FFF2-40B4-BE49-F238E27FC236}">
                <a16:creationId xmlns:a16="http://schemas.microsoft.com/office/drawing/2014/main" id="{ECFAEB9D-0CA5-2067-552F-6B450E77B1B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23423" y="1789133"/>
            <a:ext cx="7571679" cy="4578521"/>
          </a:xfrm>
          <a:prstGeom prst="rect">
            <a:avLst/>
          </a:prstGeom>
        </p:spPr>
      </p:pic>
      <p:sp>
        <p:nvSpPr>
          <p:cNvPr id="6" name="TextBox 16">
            <a:extLst>
              <a:ext uri="{FF2B5EF4-FFF2-40B4-BE49-F238E27FC236}">
                <a16:creationId xmlns:a16="http://schemas.microsoft.com/office/drawing/2014/main" id="{344903AE-0985-A808-078D-D8C9CB3EA142}"/>
              </a:ext>
            </a:extLst>
          </p:cNvPr>
          <p:cNvSpPr txBox="1"/>
          <p:nvPr/>
        </p:nvSpPr>
        <p:spPr>
          <a:xfrm>
            <a:off x="499325" y="720678"/>
            <a:ext cx="10495777"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Hypothesis:</a:t>
            </a:r>
            <a:r>
              <a:rPr lang="en-US" dirty="0">
                <a:latin typeface="Arial" panose="020B0604020202020204" pitchFamily="34" charset="0"/>
                <a:cs typeface="Arial" panose="020B0604020202020204" pitchFamily="34" charset="0"/>
              </a:rPr>
              <a:t> A second functional gradient separates visual/motor regions from putative </a:t>
            </a:r>
            <a:r>
              <a:rPr lang="en-US" dirty="0" err="1">
                <a:latin typeface="Arial" panose="020B0604020202020204" pitchFamily="34" charset="0"/>
                <a:cs typeface="Arial" panose="020B0604020202020204" pitchFamily="34" charset="0"/>
              </a:rPr>
              <a:t>transmodal</a:t>
            </a:r>
            <a:r>
              <a:rPr lang="en-US" dirty="0">
                <a:latin typeface="Arial" panose="020B0604020202020204" pitchFamily="34" charset="0"/>
                <a:cs typeface="Arial" panose="020B0604020202020204" pitchFamily="34" charset="0"/>
              </a:rPr>
              <a:t> regions in the non-mammalian zebrafish brain</a:t>
            </a:r>
          </a:p>
        </p:txBody>
      </p:sp>
    </p:spTree>
    <p:extLst>
      <p:ext uri="{BB962C8B-B14F-4D97-AF65-F5344CB8AC3E}">
        <p14:creationId xmlns:p14="http://schemas.microsoft.com/office/powerpoint/2010/main" val="130541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F861A6C-74A6-B3E8-34D8-2B01AD43C145}"/>
              </a:ext>
            </a:extLst>
          </p:cNvPr>
          <p:cNvSpPr txBox="1"/>
          <p:nvPr/>
        </p:nvSpPr>
        <p:spPr>
          <a:xfrm>
            <a:off x="193965" y="135553"/>
            <a:ext cx="5786819"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Take home &amp; future directions</a:t>
            </a:r>
          </a:p>
        </p:txBody>
      </p:sp>
      <p:pic>
        <p:nvPicPr>
          <p:cNvPr id="2" name="Picture 2" descr="Figure 1">
            <a:extLst>
              <a:ext uri="{FF2B5EF4-FFF2-40B4-BE49-F238E27FC236}">
                <a16:creationId xmlns:a16="http://schemas.microsoft.com/office/drawing/2014/main" id="{A5034987-DEFF-F6F7-2620-5080F515207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170"/>
          <a:stretch/>
        </p:blipFill>
        <p:spPr bwMode="auto">
          <a:xfrm>
            <a:off x="1411546" y="4147069"/>
            <a:ext cx="4231871" cy="20173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g. 1">
            <a:extLst>
              <a:ext uri="{FF2B5EF4-FFF2-40B4-BE49-F238E27FC236}">
                <a16:creationId xmlns:a16="http://schemas.microsoft.com/office/drawing/2014/main" id="{50342E5A-3BF9-1D44-E175-8AFE73EF7A5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flipH="1">
            <a:off x="7361718" y="3847628"/>
            <a:ext cx="3084275" cy="231682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809D4A-ED6A-948B-A460-4E4A1933BF4A}"/>
              </a:ext>
            </a:extLst>
          </p:cNvPr>
          <p:cNvSpPr txBox="1"/>
          <p:nvPr/>
        </p:nvSpPr>
        <p:spPr>
          <a:xfrm>
            <a:off x="9954129" y="1568816"/>
            <a:ext cx="2049549"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All made possible by brain atlases</a:t>
            </a:r>
          </a:p>
        </p:txBody>
      </p:sp>
      <p:sp>
        <p:nvSpPr>
          <p:cNvPr id="22" name="Right Brace 21">
            <a:extLst>
              <a:ext uri="{FF2B5EF4-FFF2-40B4-BE49-F238E27FC236}">
                <a16:creationId xmlns:a16="http://schemas.microsoft.com/office/drawing/2014/main" id="{CE673E43-ABD9-A3C0-A881-A5CF81BD4313}"/>
              </a:ext>
            </a:extLst>
          </p:cNvPr>
          <p:cNvSpPr/>
          <p:nvPr/>
        </p:nvSpPr>
        <p:spPr>
          <a:xfrm>
            <a:off x="9767922" y="1131970"/>
            <a:ext cx="186207" cy="14536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8343F8F-8732-E3EA-C6D2-4F98110C9EB6}"/>
              </a:ext>
            </a:extLst>
          </p:cNvPr>
          <p:cNvSpPr txBox="1"/>
          <p:nvPr/>
        </p:nvSpPr>
        <p:spPr>
          <a:xfrm>
            <a:off x="5063129" y="2967335"/>
            <a:ext cx="3336227" cy="923330"/>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Finer connectivity measurements will take these studies to the next level!</a:t>
            </a:r>
          </a:p>
        </p:txBody>
      </p:sp>
      <p:sp>
        <p:nvSpPr>
          <p:cNvPr id="24" name="TextBox 23">
            <a:extLst>
              <a:ext uri="{FF2B5EF4-FFF2-40B4-BE49-F238E27FC236}">
                <a16:creationId xmlns:a16="http://schemas.microsoft.com/office/drawing/2014/main" id="{F18CE50D-999B-D395-7943-703F33E064D5}"/>
              </a:ext>
            </a:extLst>
          </p:cNvPr>
          <p:cNvSpPr txBox="1"/>
          <p:nvPr/>
        </p:nvSpPr>
        <p:spPr>
          <a:xfrm>
            <a:off x="7361718" y="6113799"/>
            <a:ext cx="3606850" cy="338554"/>
          </a:xfrm>
          <a:prstGeom prst="rect">
            <a:avLst/>
          </a:prstGeom>
          <a:noFill/>
        </p:spPr>
        <p:txBody>
          <a:bodyPr wrap="square" rtlCol="0">
            <a:spAutoFit/>
          </a:bodyPr>
          <a:lstStyle/>
          <a:p>
            <a:pPr algn="ctr"/>
            <a:r>
              <a:rPr lang="en-US" sz="1600" err="1">
                <a:solidFill>
                  <a:srgbClr val="FF0000"/>
                </a:solidFill>
                <a:latin typeface="Arial" panose="020B0604020202020204" pitchFamily="34" charset="0"/>
                <a:cs typeface="Arial" panose="020B0604020202020204" pitchFamily="34" charset="0"/>
              </a:rPr>
              <a:t>Svara</a:t>
            </a:r>
            <a:r>
              <a:rPr lang="en-US" sz="1600">
                <a:solidFill>
                  <a:srgbClr val="FF0000"/>
                </a:solidFill>
                <a:latin typeface="Arial" panose="020B0604020202020204" pitchFamily="34" charset="0"/>
                <a:cs typeface="Arial" panose="020B0604020202020204" pitchFamily="34" charset="0"/>
              </a:rPr>
              <a:t> et al. (2023) Nature Methods</a:t>
            </a:r>
          </a:p>
        </p:txBody>
      </p:sp>
      <p:sp>
        <p:nvSpPr>
          <p:cNvPr id="25" name="TextBox 24">
            <a:extLst>
              <a:ext uri="{FF2B5EF4-FFF2-40B4-BE49-F238E27FC236}">
                <a16:creationId xmlns:a16="http://schemas.microsoft.com/office/drawing/2014/main" id="{77ECC3C0-825B-31F5-1E67-F2E88C8B33B9}"/>
              </a:ext>
            </a:extLst>
          </p:cNvPr>
          <p:cNvSpPr txBox="1"/>
          <p:nvPr/>
        </p:nvSpPr>
        <p:spPr>
          <a:xfrm>
            <a:off x="1647503" y="6199227"/>
            <a:ext cx="3606850" cy="338554"/>
          </a:xfrm>
          <a:prstGeom prst="rect">
            <a:avLst/>
          </a:prstGeom>
          <a:noFill/>
        </p:spPr>
        <p:txBody>
          <a:bodyPr wrap="square" rtlCol="0">
            <a:spAutoFit/>
          </a:bodyPr>
          <a:lstStyle/>
          <a:p>
            <a:pPr algn="ctr"/>
            <a:r>
              <a:rPr lang="en-US" sz="1600">
                <a:solidFill>
                  <a:srgbClr val="FF0000"/>
                </a:solidFill>
                <a:latin typeface="Arial" panose="020B0604020202020204" pitchFamily="34" charset="0"/>
                <a:cs typeface="Arial" panose="020B0604020202020204" pitchFamily="34" charset="0"/>
              </a:rPr>
              <a:t>Hildebrand et al. (2017) Nature</a:t>
            </a:r>
          </a:p>
        </p:txBody>
      </p:sp>
      <p:sp>
        <p:nvSpPr>
          <p:cNvPr id="5" name="Rectangle 4">
            <a:extLst>
              <a:ext uri="{FF2B5EF4-FFF2-40B4-BE49-F238E27FC236}">
                <a16:creationId xmlns:a16="http://schemas.microsoft.com/office/drawing/2014/main" id="{EC9DDD21-13DF-3838-7D44-9E91FE13E5B2}"/>
              </a:ext>
            </a:extLst>
          </p:cNvPr>
          <p:cNvSpPr/>
          <p:nvPr/>
        </p:nvSpPr>
        <p:spPr>
          <a:xfrm>
            <a:off x="304922" y="32940"/>
            <a:ext cx="11887078"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2151A5"/>
                </a:solidFill>
                <a:latin typeface="Arial" panose="020B0604020202020204" pitchFamily="34" charset="0"/>
                <a:cs typeface="Arial" panose="020B0604020202020204" pitchFamily="34" charset="0"/>
              </a:rPr>
              <a:t>Take-home message about functional connectivity in zebrafish</a:t>
            </a:r>
          </a:p>
        </p:txBody>
      </p:sp>
      <p:sp>
        <p:nvSpPr>
          <p:cNvPr id="7" name="TextBox 5">
            <a:extLst>
              <a:ext uri="{FF2B5EF4-FFF2-40B4-BE49-F238E27FC236}">
                <a16:creationId xmlns:a16="http://schemas.microsoft.com/office/drawing/2014/main" id="{CDFF1881-C326-ACC4-C64C-F02369A0FC29}"/>
              </a:ext>
            </a:extLst>
          </p:cNvPr>
          <p:cNvSpPr txBox="1"/>
          <p:nvPr/>
        </p:nvSpPr>
        <p:spPr>
          <a:xfrm>
            <a:off x="374529" y="1194034"/>
            <a:ext cx="9579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Functional connectomes can be used to identify an individual.</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Functional connectivity is well approximated by only 3 structural measures or a singe PC.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graph-based dimensionality reduction technique, diffusion map, revealed a gradient, strongly correlated with the sensorimotor axis.</a:t>
            </a:r>
          </a:p>
        </p:txBody>
      </p:sp>
    </p:spTree>
    <p:extLst>
      <p:ext uri="{BB962C8B-B14F-4D97-AF65-F5344CB8AC3E}">
        <p14:creationId xmlns:p14="http://schemas.microsoft.com/office/powerpoint/2010/main" val="112267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p:bldP spid="2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877E94-EF8F-AB5E-CE89-8AF5BD7C60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0920" y="4990846"/>
            <a:ext cx="1798006" cy="604018"/>
          </a:xfrm>
          <a:prstGeom prst="rect">
            <a:avLst/>
          </a:prstGeom>
        </p:spPr>
      </p:pic>
      <p:pic>
        <p:nvPicPr>
          <p:cNvPr id="5" name="Picture 4" descr="logo-universite-laval-couleur-transparent | SEVE Formation Canada">
            <a:extLst>
              <a:ext uri="{FF2B5EF4-FFF2-40B4-BE49-F238E27FC236}">
                <a16:creationId xmlns:a16="http://schemas.microsoft.com/office/drawing/2014/main" id="{B514D3AC-2B25-FDB0-0F48-15CE930667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5921" y="5008585"/>
            <a:ext cx="1375507" cy="56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F414391-DAFD-7C05-4A2E-53479CD641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9994" y="1917868"/>
            <a:ext cx="3744956" cy="2426786"/>
          </a:xfrm>
          <a:prstGeom prst="rect">
            <a:avLst/>
          </a:prstGeom>
        </p:spPr>
      </p:pic>
      <p:pic>
        <p:nvPicPr>
          <p:cNvPr id="14" name="Image 13">
            <a:extLst>
              <a:ext uri="{FF2B5EF4-FFF2-40B4-BE49-F238E27FC236}">
                <a16:creationId xmlns:a16="http://schemas.microsoft.com/office/drawing/2014/main" id="{4B4E42CE-CBEE-7176-25E0-7BB8926031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5227" y="1868562"/>
            <a:ext cx="3730932" cy="2426786"/>
          </a:xfrm>
          <a:prstGeom prst="rect">
            <a:avLst/>
          </a:prstGeom>
        </p:spPr>
      </p:pic>
      <p:pic>
        <p:nvPicPr>
          <p:cNvPr id="15" name="Image 14">
            <a:extLst>
              <a:ext uri="{FF2B5EF4-FFF2-40B4-BE49-F238E27FC236}">
                <a16:creationId xmlns:a16="http://schemas.microsoft.com/office/drawing/2014/main" id="{EA480845-D0B4-3D54-0AB4-68F8212244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0693" y="3351767"/>
            <a:ext cx="1857678" cy="1150953"/>
          </a:xfrm>
          <a:prstGeom prst="rect">
            <a:avLst/>
          </a:prstGeom>
        </p:spPr>
      </p:pic>
      <p:pic>
        <p:nvPicPr>
          <p:cNvPr id="16" name="Image 15">
            <a:extLst>
              <a:ext uri="{FF2B5EF4-FFF2-40B4-BE49-F238E27FC236}">
                <a16:creationId xmlns:a16="http://schemas.microsoft.com/office/drawing/2014/main" id="{89B7C504-3CE6-E225-8F02-08726A824EF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957566" y="1861365"/>
            <a:ext cx="1858091" cy="1268136"/>
          </a:xfrm>
          <a:prstGeom prst="rect">
            <a:avLst/>
          </a:prstGeom>
        </p:spPr>
      </p:pic>
      <p:pic>
        <p:nvPicPr>
          <p:cNvPr id="17" name="Image 16">
            <a:extLst>
              <a:ext uri="{FF2B5EF4-FFF2-40B4-BE49-F238E27FC236}">
                <a16:creationId xmlns:a16="http://schemas.microsoft.com/office/drawing/2014/main" id="{5FF0388F-746D-61DC-8DEF-8F9C3E76A35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57566" y="3355459"/>
            <a:ext cx="1114141" cy="1140051"/>
          </a:xfrm>
          <a:prstGeom prst="rect">
            <a:avLst/>
          </a:prstGeom>
        </p:spPr>
      </p:pic>
      <p:pic>
        <p:nvPicPr>
          <p:cNvPr id="6" name="Picture 2" descr="Cimmul">
            <a:extLst>
              <a:ext uri="{FF2B5EF4-FFF2-40B4-BE49-F238E27FC236}">
                <a16:creationId xmlns:a16="http://schemas.microsoft.com/office/drawing/2014/main" id="{611C1D6A-B7BA-0BD8-DE4B-24EA9FEB69F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834227" y="5067558"/>
            <a:ext cx="3881902" cy="30276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B68D5DA4-A08D-0964-6737-3D2772C8BF7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61683" y="447522"/>
            <a:ext cx="3795142" cy="959584"/>
          </a:xfrm>
          <a:prstGeom prst="rect">
            <a:avLst/>
          </a:prstGeom>
        </p:spPr>
      </p:pic>
      <p:pic>
        <p:nvPicPr>
          <p:cNvPr id="9" name="Image 8">
            <a:extLst>
              <a:ext uri="{FF2B5EF4-FFF2-40B4-BE49-F238E27FC236}">
                <a16:creationId xmlns:a16="http://schemas.microsoft.com/office/drawing/2014/main" id="{B1AEE067-CBD8-27C7-A752-BCA64C9121A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13018" y="447522"/>
            <a:ext cx="1035908" cy="1031014"/>
          </a:xfrm>
          <a:prstGeom prst="rect">
            <a:avLst/>
          </a:prstGeom>
        </p:spPr>
      </p:pic>
      <p:pic>
        <p:nvPicPr>
          <p:cNvPr id="1026" name="Picture 2" descr="Outils et identité visuelle | Sentinelle Nord">
            <a:extLst>
              <a:ext uri="{FF2B5EF4-FFF2-40B4-BE49-F238E27FC236}">
                <a16:creationId xmlns:a16="http://schemas.microsoft.com/office/drawing/2014/main" id="{AAD01D80-7622-1EDC-84BB-7E3CD4DA390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02317" y="5567769"/>
            <a:ext cx="2095729" cy="139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s - Fonds de recherche du Québec - FRQ">
            <a:extLst>
              <a:ext uri="{FF2B5EF4-FFF2-40B4-BE49-F238E27FC236}">
                <a16:creationId xmlns:a16="http://schemas.microsoft.com/office/drawing/2014/main" id="{64F32A4B-F8D0-820E-5A42-535F292359C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22042" y="5875958"/>
            <a:ext cx="1894788" cy="809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SERC/MITACS Alliance POSTDOCTORAL FELLOWSHIP - YEMERGE">
            <a:extLst>
              <a:ext uri="{FF2B5EF4-FFF2-40B4-BE49-F238E27FC236}">
                <a16:creationId xmlns:a16="http://schemas.microsoft.com/office/drawing/2014/main" id="{49944F34-3F0A-3400-21B3-E954E28CB64A}"/>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323244" y="5830205"/>
            <a:ext cx="1392885" cy="10446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QDM - Consortium de recherche biopharmaceutique">
            <a:extLst>
              <a:ext uri="{FF2B5EF4-FFF2-40B4-BE49-F238E27FC236}">
                <a16:creationId xmlns:a16="http://schemas.microsoft.com/office/drawing/2014/main" id="{6D40A976-574F-899C-A203-5106A90EB9D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478371" y="6000742"/>
            <a:ext cx="1702967" cy="6319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 Québec – Rassembler les forces vives des neurosciences dans le réseau  de l'Université Laval">
            <a:extLst>
              <a:ext uri="{FF2B5EF4-FFF2-40B4-BE49-F238E27FC236}">
                <a16:creationId xmlns:a16="http://schemas.microsoft.com/office/drawing/2014/main" id="{291A4AB6-8568-3993-B9AE-138716C09595}"/>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582721" y="4886800"/>
            <a:ext cx="1816691"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57DACE57-A194-46E1-FD58-9A848BDC132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48439" y="6003339"/>
            <a:ext cx="1858092" cy="475439"/>
          </a:xfrm>
          <a:prstGeom prst="rect">
            <a:avLst/>
          </a:prstGeom>
        </p:spPr>
      </p:pic>
      <p:pic>
        <p:nvPicPr>
          <p:cNvPr id="19" name="Image 18">
            <a:extLst>
              <a:ext uri="{FF2B5EF4-FFF2-40B4-BE49-F238E27FC236}">
                <a16:creationId xmlns:a16="http://schemas.microsoft.com/office/drawing/2014/main" id="{FD0F8E4A-23FE-7D72-34AE-865111CC5F7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413177" y="5875958"/>
            <a:ext cx="2248386" cy="710017"/>
          </a:xfrm>
          <a:prstGeom prst="rect">
            <a:avLst/>
          </a:prstGeom>
        </p:spPr>
      </p:pic>
    </p:spTree>
    <p:extLst>
      <p:ext uri="{BB962C8B-B14F-4D97-AF65-F5344CB8AC3E}">
        <p14:creationId xmlns:p14="http://schemas.microsoft.com/office/powerpoint/2010/main" val="338196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DFCDDC3-2F9A-310F-7A67-7B7CD31B79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07314" y="964409"/>
            <a:ext cx="3072091" cy="1315560"/>
          </a:xfrm>
          <a:prstGeom prst="rect">
            <a:avLst/>
          </a:prstGeom>
          <a:effectLst>
            <a:outerShdw blurRad="50800" dist="38100" dir="2700000" algn="tl" rotWithShape="0">
              <a:prstClr val="black">
                <a:alpha val="40000"/>
              </a:prstClr>
            </a:outerShdw>
          </a:effectLst>
        </p:spPr>
      </p:pic>
      <p:cxnSp>
        <p:nvCxnSpPr>
          <p:cNvPr id="4" name="Connecteur droit 3">
            <a:extLst>
              <a:ext uri="{FF2B5EF4-FFF2-40B4-BE49-F238E27FC236}">
                <a16:creationId xmlns:a16="http://schemas.microsoft.com/office/drawing/2014/main" id="{B8D6EECE-944E-889D-1F82-D8200585F7ED}"/>
              </a:ext>
            </a:extLst>
          </p:cNvPr>
          <p:cNvCxnSpPr>
            <a:cxnSpLocks/>
          </p:cNvCxnSpPr>
          <p:nvPr/>
        </p:nvCxnSpPr>
        <p:spPr>
          <a:xfrm>
            <a:off x="6096000" y="550890"/>
            <a:ext cx="0" cy="630711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F4FF52A4-7F01-0D73-1FD7-8A0662BE764A}"/>
              </a:ext>
            </a:extLst>
          </p:cNvPr>
          <p:cNvSpPr txBox="1"/>
          <p:nvPr/>
        </p:nvSpPr>
        <p:spPr>
          <a:xfrm>
            <a:off x="6252602" y="579212"/>
            <a:ext cx="1864806" cy="461665"/>
          </a:xfrm>
          <a:prstGeom prst="rect">
            <a:avLst/>
          </a:prstGeom>
          <a:noFill/>
        </p:spPr>
        <p:txBody>
          <a:bodyPr wrap="none" rtlCol="0">
            <a:spAutoFit/>
          </a:bodyPr>
          <a:lstStyle/>
          <a:p>
            <a:r>
              <a:rPr lang="en-CA" sz="2400" b="1" dirty="0">
                <a:solidFill>
                  <a:schemeClr val="accent5">
                    <a:lumMod val="75000"/>
                  </a:schemeClr>
                </a:solidFill>
              </a:rPr>
              <a:t>Data analysis</a:t>
            </a:r>
          </a:p>
        </p:txBody>
      </p:sp>
      <p:sp>
        <p:nvSpPr>
          <p:cNvPr id="10" name="ZoneTexte 9">
            <a:extLst>
              <a:ext uri="{FF2B5EF4-FFF2-40B4-BE49-F238E27FC236}">
                <a16:creationId xmlns:a16="http://schemas.microsoft.com/office/drawing/2014/main" id="{AFCF7996-672F-FA72-4526-55EB7E574149}"/>
              </a:ext>
            </a:extLst>
          </p:cNvPr>
          <p:cNvSpPr txBox="1"/>
          <p:nvPr/>
        </p:nvSpPr>
        <p:spPr>
          <a:xfrm>
            <a:off x="3575444" y="573962"/>
            <a:ext cx="2404504" cy="461665"/>
          </a:xfrm>
          <a:prstGeom prst="rect">
            <a:avLst/>
          </a:prstGeom>
          <a:noFill/>
        </p:spPr>
        <p:txBody>
          <a:bodyPr wrap="none" rtlCol="0">
            <a:spAutoFit/>
          </a:bodyPr>
          <a:lstStyle/>
          <a:p>
            <a:pPr algn="r"/>
            <a:r>
              <a:rPr lang="en-CA" sz="2400" b="1" dirty="0">
                <a:solidFill>
                  <a:schemeClr val="accent5">
                    <a:lumMod val="75000"/>
                  </a:schemeClr>
                </a:solidFill>
              </a:rPr>
              <a:t>Theoretical work </a:t>
            </a:r>
          </a:p>
        </p:txBody>
      </p:sp>
      <p:pic>
        <p:nvPicPr>
          <p:cNvPr id="12" name="Image 11">
            <a:extLst>
              <a:ext uri="{FF2B5EF4-FFF2-40B4-BE49-F238E27FC236}">
                <a16:creationId xmlns:a16="http://schemas.microsoft.com/office/drawing/2014/main" id="{E199DD22-1882-C824-D6D1-8FC4C46EE7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089" y="2096618"/>
            <a:ext cx="3226471" cy="905326"/>
          </a:xfrm>
          <a:prstGeom prst="rect">
            <a:avLst/>
          </a:prstGeom>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11D4E870-6574-55BB-20DF-9BEA4094E7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836" y="1098783"/>
            <a:ext cx="3352374" cy="997835"/>
          </a:xfrm>
          <a:prstGeom prst="rect">
            <a:avLst/>
          </a:prstGeom>
          <a:effectLst>
            <a:outerShdw blurRad="50800" dist="38100" dir="2700000" algn="tl" rotWithShape="0">
              <a:prstClr val="black">
                <a:alpha val="40000"/>
              </a:prstClr>
            </a:outerShdw>
          </a:effectLst>
        </p:spPr>
      </p:pic>
      <p:pic>
        <p:nvPicPr>
          <p:cNvPr id="18" name="Image 17">
            <a:extLst>
              <a:ext uri="{FF2B5EF4-FFF2-40B4-BE49-F238E27FC236}">
                <a16:creationId xmlns:a16="http://schemas.microsoft.com/office/drawing/2014/main" id="{82DB66B1-6420-A47C-A1B1-E175CB3D8C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7960" y="2388203"/>
            <a:ext cx="3226471" cy="1040797"/>
          </a:xfrm>
          <a:prstGeom prst="rect">
            <a:avLst/>
          </a:prstGeom>
          <a:effectLst>
            <a:outerShdw blurRad="50800" dist="38100" dir="2700000" algn="tl" rotWithShape="0">
              <a:prstClr val="black">
                <a:alpha val="40000"/>
              </a:prstClr>
            </a:outerShdw>
          </a:effectLst>
        </p:spPr>
      </p:pic>
      <p:pic>
        <p:nvPicPr>
          <p:cNvPr id="20" name="Image 19">
            <a:extLst>
              <a:ext uri="{FF2B5EF4-FFF2-40B4-BE49-F238E27FC236}">
                <a16:creationId xmlns:a16="http://schemas.microsoft.com/office/drawing/2014/main" id="{760AFE52-23C9-792B-1370-5E1AAEBC1A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92836" y="6140627"/>
            <a:ext cx="4246563" cy="611505"/>
          </a:xfrm>
          <a:prstGeom prst="rect">
            <a:avLst/>
          </a:prstGeom>
          <a:effectLst>
            <a:outerShdw blurRad="50800" dist="38100" dir="2700000" algn="tl" rotWithShape="0">
              <a:prstClr val="black">
                <a:alpha val="40000"/>
              </a:prstClr>
            </a:outerShdw>
          </a:effectLst>
        </p:spPr>
      </p:pic>
      <p:sp>
        <p:nvSpPr>
          <p:cNvPr id="21" name="ZoneTexte 20">
            <a:extLst>
              <a:ext uri="{FF2B5EF4-FFF2-40B4-BE49-F238E27FC236}">
                <a16:creationId xmlns:a16="http://schemas.microsoft.com/office/drawing/2014/main" id="{10533F1B-AB24-3A24-A9F4-065A23315CF9}"/>
              </a:ext>
            </a:extLst>
          </p:cNvPr>
          <p:cNvSpPr txBox="1"/>
          <p:nvPr/>
        </p:nvSpPr>
        <p:spPr>
          <a:xfrm>
            <a:off x="3083233" y="5861810"/>
            <a:ext cx="2901307" cy="276999"/>
          </a:xfrm>
          <a:prstGeom prst="rect">
            <a:avLst/>
          </a:prstGeom>
          <a:noFill/>
        </p:spPr>
        <p:txBody>
          <a:bodyPr wrap="none" rtlCol="0">
            <a:spAutoFit/>
          </a:bodyPr>
          <a:lstStyle/>
          <a:p>
            <a:r>
              <a:rPr lang="en-CA" sz="1200" dirty="0">
                <a:solidFill>
                  <a:srgbClr val="07306B"/>
                </a:solidFill>
              </a:rPr>
              <a:t>Submitted to Network Neuroscience (2023)</a:t>
            </a:r>
          </a:p>
        </p:txBody>
      </p:sp>
      <p:pic>
        <p:nvPicPr>
          <p:cNvPr id="24" name="Image 23">
            <a:extLst>
              <a:ext uri="{FF2B5EF4-FFF2-40B4-BE49-F238E27FC236}">
                <a16:creationId xmlns:a16="http://schemas.microsoft.com/office/drawing/2014/main" id="{D538C21F-EDAD-E09B-B4A6-6179E1B5C6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7245" y="5208515"/>
            <a:ext cx="5403415" cy="608575"/>
          </a:xfrm>
          <a:prstGeom prst="rect">
            <a:avLst/>
          </a:prstGeom>
          <a:effectLst>
            <a:outerShdw blurRad="50800" dist="38100" dir="2700000" algn="tl" rotWithShape="0">
              <a:prstClr val="black">
                <a:alpha val="40000"/>
              </a:prstClr>
            </a:outerShdw>
          </a:effectLst>
        </p:spPr>
      </p:pic>
      <p:sp>
        <p:nvSpPr>
          <p:cNvPr id="27" name="ZoneTexte 26">
            <a:extLst>
              <a:ext uri="{FF2B5EF4-FFF2-40B4-BE49-F238E27FC236}">
                <a16:creationId xmlns:a16="http://schemas.microsoft.com/office/drawing/2014/main" id="{05D504B8-D2AE-73FB-88E8-7F60C0DBEAEA}"/>
              </a:ext>
            </a:extLst>
          </p:cNvPr>
          <p:cNvSpPr txBox="1"/>
          <p:nvPr/>
        </p:nvSpPr>
        <p:spPr>
          <a:xfrm>
            <a:off x="7676045" y="6171965"/>
            <a:ext cx="872611" cy="276999"/>
          </a:xfrm>
          <a:prstGeom prst="rect">
            <a:avLst/>
          </a:prstGeom>
          <a:noFill/>
        </p:spPr>
        <p:txBody>
          <a:bodyPr wrap="none" rtlCol="0">
            <a:spAutoFit/>
          </a:bodyPr>
          <a:lstStyle/>
          <a:p>
            <a:r>
              <a:rPr lang="en-CA" sz="1200" dirty="0">
                <a:solidFill>
                  <a:srgbClr val="2151A5"/>
                </a:solidFill>
              </a:rPr>
              <a:t>In progress</a:t>
            </a:r>
          </a:p>
        </p:txBody>
      </p:sp>
      <p:sp>
        <p:nvSpPr>
          <p:cNvPr id="28" name="ZoneTexte 27">
            <a:extLst>
              <a:ext uri="{FF2B5EF4-FFF2-40B4-BE49-F238E27FC236}">
                <a16:creationId xmlns:a16="http://schemas.microsoft.com/office/drawing/2014/main" id="{9C90127A-59A7-6A04-AE53-A0A5E29CEC3C}"/>
              </a:ext>
            </a:extLst>
          </p:cNvPr>
          <p:cNvSpPr txBox="1"/>
          <p:nvPr/>
        </p:nvSpPr>
        <p:spPr>
          <a:xfrm>
            <a:off x="6276928" y="5010526"/>
            <a:ext cx="1647869" cy="276999"/>
          </a:xfrm>
          <a:prstGeom prst="rect">
            <a:avLst/>
          </a:prstGeom>
          <a:noFill/>
        </p:spPr>
        <p:txBody>
          <a:bodyPr wrap="square" rtlCol="0">
            <a:spAutoFit/>
          </a:bodyPr>
          <a:lstStyle/>
          <a:p>
            <a:r>
              <a:rPr lang="en-CA" sz="1200" dirty="0" err="1">
                <a:solidFill>
                  <a:srgbClr val="2151A5"/>
                </a:solidFill>
                <a:latin typeface="Arial" panose="020B0604020202020204" pitchFamily="34" charset="0"/>
                <a:cs typeface="Arial" panose="020B0604020202020204" pitchFamily="34" charset="0"/>
              </a:rPr>
              <a:t>bioRxiv</a:t>
            </a:r>
            <a:r>
              <a:rPr lang="en-CA" sz="1200" dirty="0">
                <a:solidFill>
                  <a:srgbClr val="2151A5"/>
                </a:solidFill>
                <a:latin typeface="Arial" panose="020B0604020202020204" pitchFamily="34" charset="0"/>
                <a:cs typeface="Arial" panose="020B0604020202020204" pitchFamily="34" charset="0"/>
              </a:rPr>
              <a:t>, August 2024</a:t>
            </a:r>
          </a:p>
        </p:txBody>
      </p:sp>
      <p:pic>
        <p:nvPicPr>
          <p:cNvPr id="2" name="Image 1">
            <a:extLst>
              <a:ext uri="{FF2B5EF4-FFF2-40B4-BE49-F238E27FC236}">
                <a16:creationId xmlns:a16="http://schemas.microsoft.com/office/drawing/2014/main" id="{DEC55D85-90C1-B044-B857-50F430A086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0168" y="6108409"/>
            <a:ext cx="3350040" cy="675943"/>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5D4CD838-CE96-E66D-083C-1F47657DF2BE}"/>
              </a:ext>
            </a:extLst>
          </p:cNvPr>
          <p:cNvSpPr txBox="1"/>
          <p:nvPr/>
        </p:nvSpPr>
        <p:spPr>
          <a:xfrm>
            <a:off x="3800243" y="11098"/>
            <a:ext cx="4234429" cy="584775"/>
          </a:xfrm>
          <a:prstGeom prst="rect">
            <a:avLst/>
          </a:prstGeom>
          <a:noFill/>
        </p:spPr>
        <p:txBody>
          <a:bodyPr wrap="none" rtlCol="0">
            <a:spAutoFit/>
          </a:bodyPr>
          <a:lstStyle/>
          <a:p>
            <a:r>
              <a:rPr lang="en-CA" sz="3200" b="1">
                <a:solidFill>
                  <a:srgbClr val="2151A5"/>
                </a:solidFill>
              </a:rPr>
              <a:t>Two main research axes</a:t>
            </a:r>
          </a:p>
        </p:txBody>
      </p:sp>
      <p:sp>
        <p:nvSpPr>
          <p:cNvPr id="6" name="Rectangle : coins arrondis 5">
            <a:extLst>
              <a:ext uri="{FF2B5EF4-FFF2-40B4-BE49-F238E27FC236}">
                <a16:creationId xmlns:a16="http://schemas.microsoft.com/office/drawing/2014/main" id="{02110E4F-EF5B-501F-7180-962A31E775D0}"/>
              </a:ext>
            </a:extLst>
          </p:cNvPr>
          <p:cNvSpPr/>
          <p:nvPr/>
        </p:nvSpPr>
        <p:spPr>
          <a:xfrm>
            <a:off x="6173664" y="5034532"/>
            <a:ext cx="5602024" cy="865579"/>
          </a:xfrm>
          <a:prstGeom prst="roundRect">
            <a:avLst/>
          </a:prstGeom>
          <a:noFill/>
          <a:ln w="38100">
            <a:solidFill>
              <a:srgbClr val="EE1A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Image 7">
            <a:extLst>
              <a:ext uri="{FF2B5EF4-FFF2-40B4-BE49-F238E27FC236}">
                <a16:creationId xmlns:a16="http://schemas.microsoft.com/office/drawing/2014/main" id="{678F2334-E561-94C9-3ECA-CBB43B2FC52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9836" y="5002474"/>
            <a:ext cx="2848810" cy="997835"/>
          </a:xfrm>
          <a:prstGeom prst="rect">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7259B08B-0F86-81C5-64AA-80F1BE4782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0729" y="4346904"/>
            <a:ext cx="5013811" cy="556552"/>
          </a:xfrm>
          <a:prstGeom prst="rect">
            <a:avLst/>
          </a:prstGeom>
          <a:effectLst>
            <a:outerShdw blurRad="50800" dist="38100" dir="2700000" algn="tl" rotWithShape="0">
              <a:prstClr val="black">
                <a:alpha val="40000"/>
              </a:prstClr>
            </a:outerShdw>
          </a:effectLst>
        </p:spPr>
      </p:pic>
      <p:sp>
        <p:nvSpPr>
          <p:cNvPr id="19" name="ZoneTexte 18">
            <a:extLst>
              <a:ext uri="{FF2B5EF4-FFF2-40B4-BE49-F238E27FC236}">
                <a16:creationId xmlns:a16="http://schemas.microsoft.com/office/drawing/2014/main" id="{DEBE02EC-292F-F8A9-80D8-A27BA530B9A6}"/>
              </a:ext>
            </a:extLst>
          </p:cNvPr>
          <p:cNvSpPr txBox="1"/>
          <p:nvPr/>
        </p:nvSpPr>
        <p:spPr>
          <a:xfrm>
            <a:off x="983353" y="4216099"/>
            <a:ext cx="2937284" cy="261610"/>
          </a:xfrm>
          <a:prstGeom prst="rect">
            <a:avLst/>
          </a:prstGeom>
          <a:noFill/>
        </p:spPr>
        <p:txBody>
          <a:bodyPr wrap="square" rtlCol="0">
            <a:spAutoFit/>
          </a:bodyPr>
          <a:lstStyle/>
          <a:p>
            <a:r>
              <a:rPr lang="en-CA" sz="1100" dirty="0">
                <a:solidFill>
                  <a:srgbClr val="07306B"/>
                </a:solidFill>
              </a:rPr>
              <a:t>Nature Communications (2024, In Press)</a:t>
            </a:r>
          </a:p>
        </p:txBody>
      </p:sp>
      <p:pic>
        <p:nvPicPr>
          <p:cNvPr id="16" name="Image 15">
            <a:extLst>
              <a:ext uri="{FF2B5EF4-FFF2-40B4-BE49-F238E27FC236}">
                <a16:creationId xmlns:a16="http://schemas.microsoft.com/office/drawing/2014/main" id="{E3546014-1EAE-A3B6-39E8-58220C9B95B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9836" y="3090696"/>
            <a:ext cx="3620407" cy="1013333"/>
          </a:xfrm>
          <a:prstGeom prst="rect">
            <a:avLst/>
          </a:prstGeom>
          <a:effectLst>
            <a:outerShdw blurRad="50800" dist="38100" dir="2700000" algn="tl" rotWithShape="0">
              <a:prstClr val="black">
                <a:alpha val="40000"/>
              </a:prstClr>
            </a:outerShdw>
          </a:effectLst>
        </p:spPr>
      </p:pic>
      <p:grpSp>
        <p:nvGrpSpPr>
          <p:cNvPr id="17" name="Groupe 16">
            <a:extLst>
              <a:ext uri="{FF2B5EF4-FFF2-40B4-BE49-F238E27FC236}">
                <a16:creationId xmlns:a16="http://schemas.microsoft.com/office/drawing/2014/main" id="{77FDF946-48DA-99FC-DB11-2252FD2DE616}"/>
              </a:ext>
            </a:extLst>
          </p:cNvPr>
          <p:cNvGrpSpPr/>
          <p:nvPr/>
        </p:nvGrpSpPr>
        <p:grpSpPr>
          <a:xfrm>
            <a:off x="6487440" y="3733938"/>
            <a:ext cx="5491965" cy="945211"/>
            <a:chOff x="714067" y="1787469"/>
            <a:chExt cx="10755251" cy="2387784"/>
          </a:xfrm>
        </p:grpSpPr>
        <p:sp>
          <p:nvSpPr>
            <p:cNvPr id="22" name="Rectangle 21">
              <a:extLst>
                <a:ext uri="{FF2B5EF4-FFF2-40B4-BE49-F238E27FC236}">
                  <a16:creationId xmlns:a16="http://schemas.microsoft.com/office/drawing/2014/main" id="{2CABFCB2-CC89-AFD1-B92B-285051D5EDD6}"/>
                </a:ext>
              </a:extLst>
            </p:cNvPr>
            <p:cNvSpPr/>
            <p:nvPr/>
          </p:nvSpPr>
          <p:spPr>
            <a:xfrm>
              <a:off x="731297" y="2146436"/>
              <a:ext cx="10738021" cy="202881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ZoneTexte 24">
              <a:extLst>
                <a:ext uri="{FF2B5EF4-FFF2-40B4-BE49-F238E27FC236}">
                  <a16:creationId xmlns:a16="http://schemas.microsoft.com/office/drawing/2014/main" id="{1F03B144-22C9-4E99-43CC-0BF24A42FE08}"/>
                </a:ext>
              </a:extLst>
            </p:cNvPr>
            <p:cNvSpPr txBox="1"/>
            <p:nvPr/>
          </p:nvSpPr>
          <p:spPr>
            <a:xfrm>
              <a:off x="722681" y="3566803"/>
              <a:ext cx="10746637" cy="522116"/>
            </a:xfrm>
            <a:prstGeom prst="rect">
              <a:avLst/>
            </a:prstGeom>
            <a:noFill/>
          </p:spPr>
          <p:txBody>
            <a:bodyPr wrap="square" rtlCol="0">
              <a:spAutoFit/>
            </a:bodyPr>
            <a:lstStyle/>
            <a:p>
              <a:pPr algn="ctr"/>
              <a:r>
                <a:rPr lang="en-CA" sz="1000" b="1" dirty="0"/>
                <a:t>Z. Yazdani</a:t>
              </a:r>
              <a:r>
                <a:rPr lang="en-CA" sz="1000" dirty="0"/>
                <a:t>, </a:t>
              </a:r>
              <a:r>
                <a:rPr lang="en-CA" sz="1000" dirty="0" err="1"/>
                <a:t>E.Bélanger</a:t>
              </a:r>
              <a:r>
                <a:rPr lang="en-CA" sz="1000" dirty="0"/>
                <a:t>, M. </a:t>
              </a:r>
              <a:r>
                <a:rPr lang="en-CA" sz="1000" dirty="0" err="1"/>
                <a:t>Moreaud</a:t>
              </a:r>
              <a:r>
                <a:rPr lang="en-CA" sz="1000" dirty="0"/>
                <a:t>, M. </a:t>
              </a:r>
              <a:r>
                <a:rPr lang="en-CA" sz="1000" dirty="0" err="1"/>
                <a:t>Haouet</a:t>
              </a:r>
              <a:r>
                <a:rPr lang="en-CA" sz="1000" dirty="0"/>
                <a:t>, M.È. </a:t>
              </a:r>
              <a:r>
                <a:rPr lang="en-CA" sz="1000" dirty="0" err="1"/>
                <a:t>Crochetière</a:t>
              </a:r>
              <a:r>
                <a:rPr lang="en-CA" sz="1000" dirty="0"/>
                <a:t>, P. </a:t>
              </a:r>
              <a:r>
                <a:rPr lang="en-CA" sz="1000" dirty="0" err="1"/>
                <a:t>Marquet</a:t>
              </a:r>
              <a:r>
                <a:rPr lang="en-CA" sz="1000" dirty="0"/>
                <a:t>, A. Allard, P. Desrosiers</a:t>
              </a:r>
            </a:p>
          </p:txBody>
        </p:sp>
        <p:sp>
          <p:nvSpPr>
            <p:cNvPr id="30" name="ZoneTexte 29">
              <a:extLst>
                <a:ext uri="{FF2B5EF4-FFF2-40B4-BE49-F238E27FC236}">
                  <a16:creationId xmlns:a16="http://schemas.microsoft.com/office/drawing/2014/main" id="{8FBA4C8A-4E86-5C5A-6E42-15242F20CC44}"/>
                </a:ext>
              </a:extLst>
            </p:cNvPr>
            <p:cNvSpPr txBox="1"/>
            <p:nvPr/>
          </p:nvSpPr>
          <p:spPr>
            <a:xfrm>
              <a:off x="722681" y="2156801"/>
              <a:ext cx="10746637" cy="1109497"/>
            </a:xfrm>
            <a:prstGeom prst="rect">
              <a:avLst/>
            </a:prstGeom>
            <a:noFill/>
          </p:spPr>
          <p:txBody>
            <a:bodyPr wrap="square" rtlCol="0">
              <a:spAutoFit/>
            </a:bodyPr>
            <a:lstStyle/>
            <a:p>
              <a:pPr algn="ctr"/>
              <a:r>
                <a:rPr lang="en-CA" sz="1400" dirty="0">
                  <a:latin typeface="Times New Roman" panose="02020603050405020304" pitchFamily="18" charset="0"/>
                  <a:cs typeface="Times New Roman" panose="02020603050405020304" pitchFamily="18" charset="0"/>
                </a:rPr>
                <a:t>Extracting structural properties from cultured neurons using digital holography microscopy and U-Net</a:t>
              </a:r>
            </a:p>
          </p:txBody>
        </p:sp>
        <p:sp>
          <p:nvSpPr>
            <p:cNvPr id="31" name="ZoneTexte 30">
              <a:extLst>
                <a:ext uri="{FF2B5EF4-FFF2-40B4-BE49-F238E27FC236}">
                  <a16:creationId xmlns:a16="http://schemas.microsoft.com/office/drawing/2014/main" id="{19B5B002-E3EF-F7D0-9114-2DF6699AEF9F}"/>
                </a:ext>
              </a:extLst>
            </p:cNvPr>
            <p:cNvSpPr txBox="1"/>
            <p:nvPr/>
          </p:nvSpPr>
          <p:spPr>
            <a:xfrm>
              <a:off x="714067" y="1787469"/>
              <a:ext cx="6098059" cy="699753"/>
            </a:xfrm>
            <a:prstGeom prst="rect">
              <a:avLst/>
            </a:prstGeom>
            <a:noFill/>
          </p:spPr>
          <p:txBody>
            <a:bodyPr wrap="square">
              <a:spAutoFit/>
            </a:bodyPr>
            <a:lstStyle/>
            <a:p>
              <a:r>
                <a:rPr lang="fr-CA" sz="1200" i="0" dirty="0" err="1">
                  <a:solidFill>
                    <a:srgbClr val="2151A5"/>
                  </a:solidFill>
                  <a:effectLst/>
                  <a:highlight>
                    <a:srgbClr val="FFFFFF"/>
                  </a:highlight>
                  <a:latin typeface="arial" panose="020B0604020202020204" pitchFamily="34" charset="0"/>
                </a:rPr>
                <a:t>bioRxiv</a:t>
              </a:r>
              <a:r>
                <a:rPr lang="fr-CA" sz="1200" i="0" dirty="0">
                  <a:solidFill>
                    <a:srgbClr val="2151A5"/>
                  </a:solidFill>
                  <a:effectLst/>
                  <a:highlight>
                    <a:srgbClr val="FFFFFF"/>
                  </a:highlight>
                  <a:latin typeface="arial" panose="020B0604020202020204" pitchFamily="34" charset="0"/>
                </a:rPr>
                <a:t>, July 2024</a:t>
              </a:r>
              <a:endParaRPr lang="en-CA" sz="1200" dirty="0">
                <a:solidFill>
                  <a:srgbClr val="2151A5"/>
                </a:solidFill>
              </a:endParaRPr>
            </a:p>
          </p:txBody>
        </p:sp>
      </p:grpSp>
    </p:spTree>
    <p:extLst>
      <p:ext uri="{BB962C8B-B14F-4D97-AF65-F5344CB8AC3E}">
        <p14:creationId xmlns:p14="http://schemas.microsoft.com/office/powerpoint/2010/main" val="3904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F22D8A26-7292-8CE6-49DE-23766FF75E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9712" y="2555479"/>
            <a:ext cx="11012576" cy="844758"/>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7C63F74C-67BE-84F9-3F88-37279C2CCD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9712" y="3834477"/>
            <a:ext cx="1025099" cy="1122103"/>
          </a:xfrm>
          <a:prstGeom prst="rect">
            <a:avLst/>
          </a:prstGeom>
        </p:spPr>
      </p:pic>
      <p:pic>
        <p:nvPicPr>
          <p:cNvPr id="3078" name="Picture 6" descr="Paul De Koninck | Centre de recherche CERVO">
            <a:extLst>
              <a:ext uri="{FF2B5EF4-FFF2-40B4-BE49-F238E27FC236}">
                <a16:creationId xmlns:a16="http://schemas.microsoft.com/office/drawing/2014/main" id="{A5ADA0BC-F15E-897E-B9A8-94E78D7BD2F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112282" y="3874958"/>
            <a:ext cx="1171107" cy="118894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E25C76E0-114B-0D03-3341-CA44A0D37279}"/>
              </a:ext>
            </a:extLst>
          </p:cNvPr>
          <p:cNvGrpSpPr/>
          <p:nvPr/>
        </p:nvGrpSpPr>
        <p:grpSpPr>
          <a:xfrm>
            <a:off x="1785034" y="3834477"/>
            <a:ext cx="6127284" cy="1148733"/>
            <a:chOff x="2114643" y="1680885"/>
            <a:chExt cx="6127284" cy="1148733"/>
          </a:xfrm>
        </p:grpSpPr>
        <p:pic>
          <p:nvPicPr>
            <p:cNvPr id="1026" name="Picture 2" descr="Hugo Poulin">
              <a:extLst>
                <a:ext uri="{FF2B5EF4-FFF2-40B4-BE49-F238E27FC236}">
                  <a16:creationId xmlns:a16="http://schemas.microsoft.com/office/drawing/2014/main" id="{3AE4B647-E49B-BEA4-E505-E0DEB5E97A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02338" y="1726550"/>
              <a:ext cx="1099813" cy="11030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E3F8F1-7B00-BCC3-480C-46EA6D5A486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181188" y="1721366"/>
              <a:ext cx="1060739" cy="11030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9F5257-C399-8FB4-B83B-2E99594B70B1}"/>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114643" y="1680885"/>
              <a:ext cx="1141251" cy="1103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ndrine Poulin - Intern - CERVO Brain research centre | LinkedIn">
              <a:extLst>
                <a:ext uri="{FF2B5EF4-FFF2-40B4-BE49-F238E27FC236}">
                  <a16:creationId xmlns:a16="http://schemas.microsoft.com/office/drawing/2014/main" id="{CB305146-E0C1-E28E-3B65-EA2C26A7F34C}"/>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3519561" y="1726550"/>
              <a:ext cx="1025099" cy="110306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4E0D3515-5992-2432-6549-5AE1FD4144C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694356" y="1726550"/>
              <a:ext cx="1193707" cy="1103067"/>
            </a:xfrm>
            <a:prstGeom prst="rect">
              <a:avLst/>
            </a:prstGeom>
          </p:spPr>
        </p:pic>
      </p:grpSp>
      <p:sp>
        <p:nvSpPr>
          <p:cNvPr id="14" name="ZoneTexte 13">
            <a:extLst>
              <a:ext uri="{FF2B5EF4-FFF2-40B4-BE49-F238E27FC236}">
                <a16:creationId xmlns:a16="http://schemas.microsoft.com/office/drawing/2014/main" id="{1CCA36CA-5DD1-A287-58E5-83FD395FAEF5}"/>
              </a:ext>
            </a:extLst>
          </p:cNvPr>
          <p:cNvSpPr txBox="1"/>
          <p:nvPr/>
        </p:nvSpPr>
        <p:spPr>
          <a:xfrm>
            <a:off x="589712" y="2252499"/>
            <a:ext cx="6098058" cy="307777"/>
          </a:xfrm>
          <a:prstGeom prst="rect">
            <a:avLst/>
          </a:prstGeom>
          <a:noFill/>
        </p:spPr>
        <p:txBody>
          <a:bodyPr wrap="square">
            <a:spAutoFit/>
          </a:bodyPr>
          <a:lstStyle/>
          <a:p>
            <a:r>
              <a:rPr lang="en-US" sz="1400" i="0" dirty="0" err="1">
                <a:solidFill>
                  <a:srgbClr val="2151A5"/>
                </a:solidFill>
                <a:effectLst/>
                <a:highlight>
                  <a:srgbClr val="FFFFFF"/>
                </a:highlight>
                <a:latin typeface="arial" panose="020B0604020202020204" pitchFamily="34" charset="0"/>
              </a:rPr>
              <a:t>bioRxiv</a:t>
            </a:r>
            <a:r>
              <a:rPr lang="en-US" sz="1400" i="0" dirty="0">
                <a:solidFill>
                  <a:srgbClr val="2151A5"/>
                </a:solidFill>
                <a:effectLst/>
                <a:highlight>
                  <a:srgbClr val="FFFFFF"/>
                </a:highlight>
                <a:latin typeface="arial" panose="020B0604020202020204" pitchFamily="34" charset="0"/>
              </a:rPr>
              <a:t>, expected August 2024</a:t>
            </a:r>
            <a:endParaRPr lang="en-US" sz="1400" dirty="0">
              <a:solidFill>
                <a:srgbClr val="2151A5"/>
              </a:solidFill>
            </a:endParaRPr>
          </a:p>
        </p:txBody>
      </p:sp>
    </p:spTree>
    <p:extLst>
      <p:ext uri="{BB962C8B-B14F-4D97-AF65-F5344CB8AC3E}">
        <p14:creationId xmlns:p14="http://schemas.microsoft.com/office/powerpoint/2010/main" val="1320655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ebrafish brain networks">
            <a:extLst>
              <a:ext uri="{FF2B5EF4-FFF2-40B4-BE49-F238E27FC236}">
                <a16:creationId xmlns:a16="http://schemas.microsoft.com/office/drawing/2014/main" id="{09555034-59F6-39B9-3F71-815DA4FA0594}"/>
              </a:ext>
            </a:extLst>
          </p:cNvPr>
          <p:cNvSpPr txBox="1"/>
          <p:nvPr/>
        </p:nvSpPr>
        <p:spPr>
          <a:xfrm>
            <a:off x="2660072" y="79756"/>
            <a:ext cx="6871855" cy="584775"/>
          </a:xfrm>
          <a:prstGeom prst="rect">
            <a:avLst/>
          </a:prstGeom>
          <a:noFill/>
        </p:spPr>
        <p:txBody>
          <a:bodyPr wrap="square" rtlCol="0">
            <a:spAutoFit/>
          </a:bodyPr>
          <a:lstStyle/>
          <a:p>
            <a:pPr algn="ctr"/>
            <a:r>
              <a:rPr lang="en-US" sz="3200">
                <a:latin typeface="Arial" panose="020B0604020202020204" pitchFamily="34" charset="0"/>
                <a:cs typeface="Arial" panose="020B0604020202020204" pitchFamily="34" charset="0"/>
              </a:rPr>
              <a:t>zebrafish brain networks</a:t>
            </a:r>
          </a:p>
        </p:txBody>
      </p:sp>
      <p:pic>
        <p:nvPicPr>
          <p:cNvPr id="1026" name="Picture 2" descr="Figure 2">
            <a:extLst>
              <a:ext uri="{FF2B5EF4-FFF2-40B4-BE49-F238E27FC236}">
                <a16:creationId xmlns:a16="http://schemas.microsoft.com/office/drawing/2014/main" id="{D4E8349B-418A-DC3F-852A-CE0421D16CE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81179" y="913184"/>
            <a:ext cx="4577051" cy="5076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thumbnail figs2">
            <a:extLst>
              <a:ext uri="{FF2B5EF4-FFF2-40B4-BE49-F238E27FC236}">
                <a16:creationId xmlns:a16="http://schemas.microsoft.com/office/drawing/2014/main" id="{D252CAA5-E853-CBE3-5D10-F3F0D62498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54963" y="814814"/>
            <a:ext cx="5286375" cy="517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E66E87-3DB9-ADCA-43BF-3476BB6FF91E}"/>
              </a:ext>
            </a:extLst>
          </p:cNvPr>
          <p:cNvSpPr/>
          <p:nvPr/>
        </p:nvSpPr>
        <p:spPr>
          <a:xfrm>
            <a:off x="344790" y="684748"/>
            <a:ext cx="5506720" cy="5533172"/>
          </a:xfrm>
          <a:prstGeom prst="roundRect">
            <a:avLst>
              <a:gd name="adj" fmla="val 707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C25D396-09A4-D82C-0DBF-E06083B7E880}"/>
              </a:ext>
            </a:extLst>
          </p:cNvPr>
          <p:cNvSpPr/>
          <p:nvPr/>
        </p:nvSpPr>
        <p:spPr>
          <a:xfrm>
            <a:off x="6316344" y="684748"/>
            <a:ext cx="5506720" cy="5533172"/>
          </a:xfrm>
          <a:prstGeom prst="roundRect">
            <a:avLst>
              <a:gd name="adj" fmla="val 707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ebrafish brain">
            <a:extLst>
              <a:ext uri="{FF2B5EF4-FFF2-40B4-BE49-F238E27FC236}">
                <a16:creationId xmlns:a16="http://schemas.microsoft.com/office/drawing/2014/main" id="{EDF1B1F7-494B-B899-6B89-8943597E0907}"/>
              </a:ext>
            </a:extLst>
          </p:cNvPr>
          <p:cNvSpPr txBox="1"/>
          <p:nvPr/>
        </p:nvSpPr>
        <p:spPr>
          <a:xfrm>
            <a:off x="1792662" y="79756"/>
            <a:ext cx="6871855" cy="584775"/>
          </a:xfrm>
          <a:prstGeom prst="rect">
            <a:avLst/>
          </a:prstGeom>
          <a:noFill/>
        </p:spPr>
        <p:txBody>
          <a:bodyPr wrap="square" rtlCol="0">
            <a:spAutoFit/>
          </a:bodyPr>
          <a:lstStyle/>
          <a:p>
            <a:pPr algn="ctr"/>
            <a:r>
              <a:rPr lang="en-US" sz="3200">
                <a:solidFill>
                  <a:srgbClr val="C00000"/>
                </a:solidFill>
                <a:latin typeface="Arial" panose="020B0604020202020204" pitchFamily="34" charset="0"/>
                <a:cs typeface="Arial" panose="020B0604020202020204" pitchFamily="34" charset="0"/>
              </a:rPr>
              <a:t>zebrafish brain</a:t>
            </a:r>
          </a:p>
        </p:txBody>
      </p:sp>
      <p:sp>
        <p:nvSpPr>
          <p:cNvPr id="8" name="brain networks">
            <a:extLst>
              <a:ext uri="{FF2B5EF4-FFF2-40B4-BE49-F238E27FC236}">
                <a16:creationId xmlns:a16="http://schemas.microsoft.com/office/drawing/2014/main" id="{99417017-15CA-38C6-8EA1-C4A1CAC7A3B5}"/>
              </a:ext>
            </a:extLst>
          </p:cNvPr>
          <p:cNvSpPr txBox="1"/>
          <p:nvPr/>
        </p:nvSpPr>
        <p:spPr>
          <a:xfrm>
            <a:off x="3543992" y="79756"/>
            <a:ext cx="6871855" cy="584775"/>
          </a:xfrm>
          <a:prstGeom prst="rect">
            <a:avLst/>
          </a:prstGeom>
          <a:noFill/>
        </p:spPr>
        <p:txBody>
          <a:bodyPr wrap="square" rtlCol="0">
            <a:spAutoFit/>
          </a:bodyPr>
          <a:lstStyle/>
          <a:p>
            <a:pPr algn="ctr"/>
            <a:r>
              <a:rPr lang="en-US" sz="3200" dirty="0">
                <a:solidFill>
                  <a:srgbClr val="2151A5"/>
                </a:solidFill>
                <a:latin typeface="Arial" panose="020B0604020202020204" pitchFamily="34" charset="0"/>
                <a:cs typeface="Arial" panose="020B0604020202020204" pitchFamily="34" charset="0"/>
              </a:rPr>
              <a:t>brain networks</a:t>
            </a:r>
          </a:p>
        </p:txBody>
      </p:sp>
      <p:sp>
        <p:nvSpPr>
          <p:cNvPr id="9" name="TextBox 8">
            <a:extLst>
              <a:ext uri="{FF2B5EF4-FFF2-40B4-BE49-F238E27FC236}">
                <a16:creationId xmlns:a16="http://schemas.microsoft.com/office/drawing/2014/main" id="{770DF11E-8187-04FA-35EB-56E3D0BB37CE}"/>
              </a:ext>
            </a:extLst>
          </p:cNvPr>
          <p:cNvSpPr txBox="1"/>
          <p:nvPr/>
        </p:nvSpPr>
        <p:spPr>
          <a:xfrm>
            <a:off x="6671944" y="5883165"/>
            <a:ext cx="4795520" cy="307777"/>
          </a:xfrm>
          <a:prstGeom prst="rect">
            <a:avLst/>
          </a:prstGeom>
          <a:noFill/>
        </p:spPr>
        <p:txBody>
          <a:bodyPr wrap="square" rtlCol="0">
            <a:spAutoFit/>
          </a:bodyPr>
          <a:lstStyle/>
          <a:p>
            <a:pPr algn="ctr"/>
            <a:r>
              <a:rPr lang="en-US" sz="1400">
                <a:solidFill>
                  <a:srgbClr val="C00000"/>
                </a:solidFill>
                <a:latin typeface="Arial" panose="020B0604020202020204" pitchFamily="34" charset="0"/>
                <a:cs typeface="Arial" panose="020B0604020202020204" pitchFamily="34" charset="0"/>
              </a:rPr>
              <a:t>Bullmore &amp; Sporns (2012) Nat. Rev. Neurosci.</a:t>
            </a:r>
          </a:p>
        </p:txBody>
      </p:sp>
      <p:sp>
        <p:nvSpPr>
          <p:cNvPr id="11" name="TextBox 10">
            <a:extLst>
              <a:ext uri="{FF2B5EF4-FFF2-40B4-BE49-F238E27FC236}">
                <a16:creationId xmlns:a16="http://schemas.microsoft.com/office/drawing/2014/main" id="{F0F572B1-ABE3-12C9-AB19-305BFE136EC2}"/>
              </a:ext>
            </a:extLst>
          </p:cNvPr>
          <p:cNvSpPr txBox="1"/>
          <p:nvPr/>
        </p:nvSpPr>
        <p:spPr>
          <a:xfrm>
            <a:off x="901743" y="5903382"/>
            <a:ext cx="4795520" cy="307777"/>
          </a:xfrm>
          <a:prstGeom prst="rect">
            <a:avLst/>
          </a:prstGeom>
          <a:noFill/>
        </p:spPr>
        <p:txBody>
          <a:bodyPr wrap="square" rtlCol="0">
            <a:spAutoFit/>
          </a:bodyPr>
          <a:lstStyle/>
          <a:p>
            <a:pPr algn="ctr"/>
            <a:r>
              <a:rPr lang="en-US" sz="1400">
                <a:solidFill>
                  <a:srgbClr val="C00000"/>
                </a:solidFill>
                <a:latin typeface="Arial" panose="020B0604020202020204" pitchFamily="34" charset="0"/>
                <a:cs typeface="Arial" panose="020B0604020202020204" pitchFamily="34" charset="0"/>
              </a:rPr>
              <a:t>Naumann </a:t>
            </a:r>
            <a:r>
              <a:rPr lang="en-US" sz="1400" i="1">
                <a:solidFill>
                  <a:srgbClr val="C00000"/>
                </a:solidFill>
                <a:latin typeface="Arial" panose="020B0604020202020204" pitchFamily="34" charset="0"/>
                <a:cs typeface="Arial" panose="020B0604020202020204" pitchFamily="34" charset="0"/>
              </a:rPr>
              <a:t>et al</a:t>
            </a:r>
            <a:r>
              <a:rPr lang="en-US" sz="1400">
                <a:solidFill>
                  <a:srgbClr val="C00000"/>
                </a:solidFill>
                <a:latin typeface="Arial" panose="020B0604020202020204" pitchFamily="34" charset="0"/>
                <a:cs typeface="Arial" panose="020B0604020202020204" pitchFamily="34" charset="0"/>
              </a:rPr>
              <a:t>. (2016) Cell</a:t>
            </a:r>
          </a:p>
        </p:txBody>
      </p:sp>
      <p:sp>
        <p:nvSpPr>
          <p:cNvPr id="12" name="TextBox 11">
            <a:extLst>
              <a:ext uri="{FF2B5EF4-FFF2-40B4-BE49-F238E27FC236}">
                <a16:creationId xmlns:a16="http://schemas.microsoft.com/office/drawing/2014/main" id="{93D86220-A00B-CD95-3295-4629825B81DF}"/>
              </a:ext>
            </a:extLst>
          </p:cNvPr>
          <p:cNvSpPr txBox="1"/>
          <p:nvPr/>
        </p:nvSpPr>
        <p:spPr>
          <a:xfrm>
            <a:off x="1264269" y="6252905"/>
            <a:ext cx="3667761" cy="584775"/>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Elaborate circuit reconstructions, single-cell resolution, optogenetics</a:t>
            </a:r>
          </a:p>
        </p:txBody>
      </p:sp>
      <p:sp>
        <p:nvSpPr>
          <p:cNvPr id="13" name="TextBox 12">
            <a:extLst>
              <a:ext uri="{FF2B5EF4-FFF2-40B4-BE49-F238E27FC236}">
                <a16:creationId xmlns:a16="http://schemas.microsoft.com/office/drawing/2014/main" id="{313C30E0-CEE6-64F8-4C6E-0397478B8F58}"/>
              </a:ext>
            </a:extLst>
          </p:cNvPr>
          <p:cNvSpPr txBox="1"/>
          <p:nvPr/>
        </p:nvSpPr>
        <p:spPr>
          <a:xfrm>
            <a:off x="7125653" y="6252905"/>
            <a:ext cx="3888101" cy="584775"/>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Human neuroimaging, large-scale cognitive systems, network science</a:t>
            </a:r>
          </a:p>
        </p:txBody>
      </p:sp>
    </p:spTree>
    <p:extLst>
      <p:ext uri="{BB962C8B-B14F-4D97-AF65-F5344CB8AC3E}">
        <p14:creationId xmlns:p14="http://schemas.microsoft.com/office/powerpoint/2010/main" val="199260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500"/>
                                        <p:tgtEl>
                                          <p:spTgt spid="10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7" grpId="1"/>
      <p:bldP spid="8" grpId="0"/>
      <p:bldP spid="9"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ebrafish brain networks">
            <a:extLst>
              <a:ext uri="{FF2B5EF4-FFF2-40B4-BE49-F238E27FC236}">
                <a16:creationId xmlns:a16="http://schemas.microsoft.com/office/drawing/2014/main" id="{09555034-59F6-39B9-3F71-815DA4FA0594}"/>
              </a:ext>
            </a:extLst>
          </p:cNvPr>
          <p:cNvSpPr txBox="1"/>
          <p:nvPr/>
        </p:nvSpPr>
        <p:spPr>
          <a:xfrm>
            <a:off x="2660072" y="79756"/>
            <a:ext cx="6871855" cy="584775"/>
          </a:xfrm>
          <a:prstGeom prst="rect">
            <a:avLst/>
          </a:prstGeom>
          <a:noFill/>
        </p:spPr>
        <p:txBody>
          <a:bodyPr wrap="square" rtlCol="0">
            <a:spAutoFit/>
          </a:bodyPr>
          <a:lstStyle/>
          <a:p>
            <a:pPr algn="ctr"/>
            <a:r>
              <a:rPr lang="en-US" sz="3200" dirty="0">
                <a:solidFill>
                  <a:srgbClr val="2151A5"/>
                </a:solidFill>
                <a:latin typeface="Arial" panose="020B0604020202020204" pitchFamily="34" charset="0"/>
                <a:cs typeface="Arial" panose="020B0604020202020204" pitchFamily="34" charset="0"/>
              </a:rPr>
              <a:t>Zebrafish brain networks</a:t>
            </a:r>
          </a:p>
        </p:txBody>
      </p:sp>
      <p:pic>
        <p:nvPicPr>
          <p:cNvPr id="1026" name="Picture 2" descr="Figure 2">
            <a:extLst>
              <a:ext uri="{FF2B5EF4-FFF2-40B4-BE49-F238E27FC236}">
                <a16:creationId xmlns:a16="http://schemas.microsoft.com/office/drawing/2014/main" id="{D4E8349B-418A-DC3F-852A-CE0421D16CE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0859" y="913184"/>
            <a:ext cx="4577051" cy="5076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thumbnail figs2">
            <a:extLst>
              <a:ext uri="{FF2B5EF4-FFF2-40B4-BE49-F238E27FC236}">
                <a16:creationId xmlns:a16="http://schemas.microsoft.com/office/drawing/2014/main" id="{D252CAA5-E853-CBE3-5D10-F3F0D62498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15037" y="814814"/>
            <a:ext cx="5286375" cy="517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E66E87-3DB9-ADCA-43BF-3476BB6FF91E}"/>
              </a:ext>
            </a:extLst>
          </p:cNvPr>
          <p:cNvSpPr/>
          <p:nvPr/>
        </p:nvSpPr>
        <p:spPr>
          <a:xfrm>
            <a:off x="-925210" y="684748"/>
            <a:ext cx="5506720" cy="5533172"/>
          </a:xfrm>
          <a:prstGeom prst="roundRect">
            <a:avLst>
              <a:gd name="adj" fmla="val 707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C25D396-09A4-D82C-0DBF-E06083B7E880}"/>
              </a:ext>
            </a:extLst>
          </p:cNvPr>
          <p:cNvSpPr/>
          <p:nvPr/>
        </p:nvSpPr>
        <p:spPr>
          <a:xfrm>
            <a:off x="7566024" y="684748"/>
            <a:ext cx="5506720" cy="5533172"/>
          </a:xfrm>
          <a:prstGeom prst="roundRect">
            <a:avLst>
              <a:gd name="adj" fmla="val 707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0DF11E-8187-04FA-35EB-56E3D0BB37CE}"/>
              </a:ext>
            </a:extLst>
          </p:cNvPr>
          <p:cNvSpPr txBox="1"/>
          <p:nvPr/>
        </p:nvSpPr>
        <p:spPr>
          <a:xfrm>
            <a:off x="7921624" y="5883165"/>
            <a:ext cx="4795520" cy="307777"/>
          </a:xfrm>
          <a:prstGeom prst="rect">
            <a:avLst/>
          </a:prstGeom>
          <a:noFill/>
        </p:spPr>
        <p:txBody>
          <a:bodyPr wrap="square" rtlCol="0">
            <a:spAutoFit/>
          </a:bodyPr>
          <a:lstStyle/>
          <a:p>
            <a:pPr algn="ctr"/>
            <a:r>
              <a:rPr lang="en-US" sz="1400">
                <a:solidFill>
                  <a:srgbClr val="C00000"/>
                </a:solidFill>
                <a:latin typeface="Arial" panose="020B0604020202020204" pitchFamily="34" charset="0"/>
                <a:cs typeface="Arial" panose="020B0604020202020204" pitchFamily="34" charset="0"/>
              </a:rPr>
              <a:t>Bullmore &amp; Sporns (2012) Nat. Rev. Neurosci.</a:t>
            </a:r>
          </a:p>
        </p:txBody>
      </p:sp>
      <p:sp>
        <p:nvSpPr>
          <p:cNvPr id="11" name="TextBox 10">
            <a:extLst>
              <a:ext uri="{FF2B5EF4-FFF2-40B4-BE49-F238E27FC236}">
                <a16:creationId xmlns:a16="http://schemas.microsoft.com/office/drawing/2014/main" id="{F0F572B1-ABE3-12C9-AB19-305BFE136EC2}"/>
              </a:ext>
            </a:extLst>
          </p:cNvPr>
          <p:cNvSpPr txBox="1"/>
          <p:nvPr/>
        </p:nvSpPr>
        <p:spPr>
          <a:xfrm>
            <a:off x="-368257" y="5903382"/>
            <a:ext cx="4795520" cy="307777"/>
          </a:xfrm>
          <a:prstGeom prst="rect">
            <a:avLst/>
          </a:prstGeom>
          <a:noFill/>
        </p:spPr>
        <p:txBody>
          <a:bodyPr wrap="square" rtlCol="0">
            <a:spAutoFit/>
          </a:bodyPr>
          <a:lstStyle/>
          <a:p>
            <a:pPr algn="ctr"/>
            <a:r>
              <a:rPr lang="en-US" sz="1400">
                <a:solidFill>
                  <a:srgbClr val="C00000"/>
                </a:solidFill>
                <a:latin typeface="Arial" panose="020B0604020202020204" pitchFamily="34" charset="0"/>
                <a:cs typeface="Arial" panose="020B0604020202020204" pitchFamily="34" charset="0"/>
              </a:rPr>
              <a:t>Naumann </a:t>
            </a:r>
            <a:r>
              <a:rPr lang="en-US" sz="1400" i="1">
                <a:solidFill>
                  <a:srgbClr val="C00000"/>
                </a:solidFill>
                <a:latin typeface="Arial" panose="020B0604020202020204" pitchFamily="34" charset="0"/>
                <a:cs typeface="Arial" panose="020B0604020202020204" pitchFamily="34" charset="0"/>
              </a:rPr>
              <a:t>et al</a:t>
            </a:r>
            <a:r>
              <a:rPr lang="en-US" sz="1400">
                <a:solidFill>
                  <a:srgbClr val="C00000"/>
                </a:solidFill>
                <a:latin typeface="Arial" panose="020B0604020202020204" pitchFamily="34" charset="0"/>
                <a:cs typeface="Arial" panose="020B0604020202020204" pitchFamily="34" charset="0"/>
              </a:rPr>
              <a:t>. (2016) Cell</a:t>
            </a:r>
          </a:p>
        </p:txBody>
      </p:sp>
      <p:sp>
        <p:nvSpPr>
          <p:cNvPr id="12" name="TextBox 11">
            <a:extLst>
              <a:ext uri="{FF2B5EF4-FFF2-40B4-BE49-F238E27FC236}">
                <a16:creationId xmlns:a16="http://schemas.microsoft.com/office/drawing/2014/main" id="{93D86220-A00B-CD95-3295-4629825B81DF}"/>
              </a:ext>
            </a:extLst>
          </p:cNvPr>
          <p:cNvSpPr txBox="1"/>
          <p:nvPr/>
        </p:nvSpPr>
        <p:spPr>
          <a:xfrm>
            <a:off x="-5731" y="6252905"/>
            <a:ext cx="3667761" cy="584775"/>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Behavior and circuit reconstructions at single-cell resolution, optogenetics</a:t>
            </a:r>
          </a:p>
        </p:txBody>
      </p:sp>
      <p:sp>
        <p:nvSpPr>
          <p:cNvPr id="13" name="TextBox 12">
            <a:extLst>
              <a:ext uri="{FF2B5EF4-FFF2-40B4-BE49-F238E27FC236}">
                <a16:creationId xmlns:a16="http://schemas.microsoft.com/office/drawing/2014/main" id="{313C30E0-CEE6-64F8-4C6E-0397478B8F58}"/>
              </a:ext>
            </a:extLst>
          </p:cNvPr>
          <p:cNvSpPr txBox="1"/>
          <p:nvPr/>
        </p:nvSpPr>
        <p:spPr>
          <a:xfrm>
            <a:off x="8375333" y="6252905"/>
            <a:ext cx="3888101" cy="584775"/>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Human neuroimaging, large-scale cognitive systems and network science</a:t>
            </a:r>
          </a:p>
        </p:txBody>
      </p:sp>
      <p:pic>
        <p:nvPicPr>
          <p:cNvPr id="16" name="Picture 15">
            <a:extLst>
              <a:ext uri="{FF2B5EF4-FFF2-40B4-BE49-F238E27FC236}">
                <a16:creationId xmlns:a16="http://schemas.microsoft.com/office/drawing/2014/main" id="{CB1173CF-8741-8AA1-E11F-BB043DF628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4008118" y="2229627"/>
            <a:ext cx="4175760" cy="2398747"/>
          </a:xfrm>
          <a:prstGeom prst="rect">
            <a:avLst/>
          </a:prstGeom>
        </p:spPr>
      </p:pic>
      <p:sp>
        <p:nvSpPr>
          <p:cNvPr id="17" name="TextBox 16">
            <a:extLst>
              <a:ext uri="{FF2B5EF4-FFF2-40B4-BE49-F238E27FC236}">
                <a16:creationId xmlns:a16="http://schemas.microsoft.com/office/drawing/2014/main" id="{540FEF78-F6C0-EB77-823E-C4E88D4705C7}"/>
              </a:ext>
            </a:extLst>
          </p:cNvPr>
          <p:cNvSpPr txBox="1"/>
          <p:nvPr/>
        </p:nvSpPr>
        <p:spPr>
          <a:xfrm>
            <a:off x="4641529" y="5606167"/>
            <a:ext cx="2908937" cy="646331"/>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Mesoscopic dynamics with cellular information</a:t>
            </a:r>
          </a:p>
        </p:txBody>
      </p:sp>
    </p:spTree>
    <p:extLst>
      <p:ext uri="{BB962C8B-B14F-4D97-AF65-F5344CB8AC3E}">
        <p14:creationId xmlns:p14="http://schemas.microsoft.com/office/powerpoint/2010/main" val="200793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Whole-brain calcium imaging &amp; behavioral monitoring</a:t>
            </a:r>
          </a:p>
        </p:txBody>
      </p:sp>
      <p:sp>
        <p:nvSpPr>
          <p:cNvPr id="6" name="TextBox 5">
            <a:extLst>
              <a:ext uri="{FF2B5EF4-FFF2-40B4-BE49-F238E27FC236}">
                <a16:creationId xmlns:a16="http://schemas.microsoft.com/office/drawing/2014/main" id="{5C95691C-3BCB-1874-733D-729A7879CD64}"/>
              </a:ext>
            </a:extLst>
          </p:cNvPr>
          <p:cNvSpPr txBox="1"/>
          <p:nvPr/>
        </p:nvSpPr>
        <p:spPr>
          <a:xfrm>
            <a:off x="11753850" y="6488668"/>
            <a:ext cx="438150" cy="369332"/>
          </a:xfrm>
          <a:prstGeom prst="rect">
            <a:avLst/>
          </a:prstGeom>
          <a:noFill/>
        </p:spPr>
        <p:txBody>
          <a:bodyPr wrap="square" rtlCol="0" anchor="ctr">
            <a:spAutoFit/>
          </a:bodyPr>
          <a:lstStyle/>
          <a:p>
            <a:pPr algn="ctr"/>
            <a:r>
              <a:rPr lang="en-US">
                <a:latin typeface="Arial" panose="020B0604020202020204" pitchFamily="34" charset="0"/>
                <a:cs typeface="Arial" panose="020B0604020202020204" pitchFamily="34" charset="0"/>
              </a:rPr>
              <a:t>1</a:t>
            </a:r>
          </a:p>
        </p:txBody>
      </p:sp>
      <p:pic>
        <p:nvPicPr>
          <p:cNvPr id="12" name="Picture 11" descr="A collage of images of a person's body&#10;&#10;Description automatically generated">
            <a:extLst>
              <a:ext uri="{FF2B5EF4-FFF2-40B4-BE49-F238E27FC236}">
                <a16:creationId xmlns:a16="http://schemas.microsoft.com/office/drawing/2014/main" id="{8E75109A-6B34-97F2-976A-DDA1523C57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6652" y="1020238"/>
            <a:ext cx="9347198" cy="5653096"/>
          </a:xfrm>
          <a:prstGeom prst="rect">
            <a:avLst/>
          </a:prstGeom>
        </p:spPr>
      </p:pic>
      <p:sp>
        <p:nvSpPr>
          <p:cNvPr id="16" name="Rectangle 15">
            <a:extLst>
              <a:ext uri="{FF2B5EF4-FFF2-40B4-BE49-F238E27FC236}">
                <a16:creationId xmlns:a16="http://schemas.microsoft.com/office/drawing/2014/main" id="{9FD41BB6-6B34-3F83-C5B8-95C9BCBC38CB}"/>
              </a:ext>
            </a:extLst>
          </p:cNvPr>
          <p:cNvSpPr/>
          <p:nvPr/>
        </p:nvSpPr>
        <p:spPr>
          <a:xfrm>
            <a:off x="2139314" y="3822612"/>
            <a:ext cx="3479166" cy="2956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C357EE-EB36-F00F-8117-0E8C3E224AED}"/>
              </a:ext>
            </a:extLst>
          </p:cNvPr>
          <p:cNvSpPr/>
          <p:nvPr/>
        </p:nvSpPr>
        <p:spPr>
          <a:xfrm>
            <a:off x="5547360" y="3846786"/>
            <a:ext cx="6310627" cy="2956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Brace 17">
            <a:extLst>
              <a:ext uri="{FF2B5EF4-FFF2-40B4-BE49-F238E27FC236}">
                <a16:creationId xmlns:a16="http://schemas.microsoft.com/office/drawing/2014/main" id="{E4B7DE1A-5CC8-BC7D-7C65-7FC4011BE7F5}"/>
              </a:ext>
            </a:extLst>
          </p:cNvPr>
          <p:cNvSpPr/>
          <p:nvPr/>
        </p:nvSpPr>
        <p:spPr>
          <a:xfrm>
            <a:off x="1968502" y="1020238"/>
            <a:ext cx="203198" cy="2819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53783516-6FA4-710D-C9E8-7FA5B680F2D8}"/>
              </a:ext>
            </a:extLst>
          </p:cNvPr>
          <p:cNvSpPr/>
          <p:nvPr/>
        </p:nvSpPr>
        <p:spPr>
          <a:xfrm>
            <a:off x="1968502" y="3903227"/>
            <a:ext cx="203198" cy="2819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D1C70F8-9707-2524-A074-024655F0D171}"/>
              </a:ext>
            </a:extLst>
          </p:cNvPr>
          <p:cNvSpPr txBox="1"/>
          <p:nvPr/>
        </p:nvSpPr>
        <p:spPr>
          <a:xfrm>
            <a:off x="193965" y="2235022"/>
            <a:ext cx="174180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Brain imaging</a:t>
            </a:r>
          </a:p>
        </p:txBody>
      </p:sp>
      <p:sp>
        <p:nvSpPr>
          <p:cNvPr id="22" name="TextBox 21">
            <a:extLst>
              <a:ext uri="{FF2B5EF4-FFF2-40B4-BE49-F238E27FC236}">
                <a16:creationId xmlns:a16="http://schemas.microsoft.com/office/drawing/2014/main" id="{2C8B2C41-D3DA-3736-9D0E-A795142C6015}"/>
              </a:ext>
            </a:extLst>
          </p:cNvPr>
          <p:cNvSpPr txBox="1"/>
          <p:nvPr/>
        </p:nvSpPr>
        <p:spPr>
          <a:xfrm>
            <a:off x="179995" y="5128171"/>
            <a:ext cx="174180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Behavior</a:t>
            </a:r>
          </a:p>
        </p:txBody>
      </p:sp>
      <p:sp>
        <p:nvSpPr>
          <p:cNvPr id="2" name="Rectangle 1">
            <a:extLst>
              <a:ext uri="{FF2B5EF4-FFF2-40B4-BE49-F238E27FC236}">
                <a16:creationId xmlns:a16="http://schemas.microsoft.com/office/drawing/2014/main" id="{311E8E70-F5D4-20AD-4EC3-82685970E310}"/>
              </a:ext>
            </a:extLst>
          </p:cNvPr>
          <p:cNvSpPr/>
          <p:nvPr/>
        </p:nvSpPr>
        <p:spPr>
          <a:xfrm>
            <a:off x="0" y="26966"/>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2151A5"/>
                </a:solidFill>
                <a:latin typeface="Arial" panose="020B0604020202020204" pitchFamily="34" charset="0"/>
                <a:cs typeface="Arial" panose="020B0604020202020204" pitchFamily="34" charset="0"/>
              </a:rPr>
              <a:t>PDK Lab developed a system for whole-brain calcium imaging &amp; behavioral monitoring</a:t>
            </a:r>
          </a:p>
        </p:txBody>
      </p:sp>
      <p:sp>
        <p:nvSpPr>
          <p:cNvPr id="3" name="ZoneTexte 2">
            <a:extLst>
              <a:ext uri="{FF2B5EF4-FFF2-40B4-BE49-F238E27FC236}">
                <a16:creationId xmlns:a16="http://schemas.microsoft.com/office/drawing/2014/main" id="{A1256D0F-511E-78C0-AA27-F94DEB5BBE35}"/>
              </a:ext>
            </a:extLst>
          </p:cNvPr>
          <p:cNvSpPr txBox="1"/>
          <p:nvPr/>
        </p:nvSpPr>
        <p:spPr>
          <a:xfrm>
            <a:off x="11220281" y="3623529"/>
            <a:ext cx="1067138" cy="261610"/>
          </a:xfrm>
          <a:prstGeom prst="rect">
            <a:avLst/>
          </a:prstGeom>
          <a:noFill/>
        </p:spPr>
        <p:txBody>
          <a:bodyPr wrap="square">
            <a:spAutoFit/>
          </a:bodyPr>
          <a:lstStyle/>
          <a:p>
            <a:pPr algn="ctr"/>
            <a:r>
              <a:rPr lang="en-US" sz="1050" i="1" dirty="0">
                <a:latin typeface="Arial" panose="020B0604020202020204" pitchFamily="34" charset="0"/>
                <a:cs typeface="Arial" panose="020B0604020202020204" pitchFamily="34" charset="0"/>
              </a:rPr>
              <a:t>(</a:t>
            </a:r>
            <a:r>
              <a:rPr lang="en-US" sz="1050" i="1" dirty="0" err="1">
                <a:latin typeface="Arial" panose="020B0604020202020204" pitchFamily="34" charset="0"/>
                <a:cs typeface="Arial" panose="020B0604020202020204" pitchFamily="34" charset="0"/>
              </a:rPr>
              <a:t>mapZebrain</a:t>
            </a:r>
            <a:r>
              <a:rPr lang="en-US" sz="1050" i="1"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CBB8933C-6F12-F308-7A9F-7F993216E07B}"/>
              </a:ext>
            </a:extLst>
          </p:cNvPr>
          <p:cNvSpPr/>
          <p:nvPr/>
        </p:nvSpPr>
        <p:spPr>
          <a:xfrm>
            <a:off x="8984062" y="902666"/>
            <a:ext cx="3207937" cy="2956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73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44698"/>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Calcium imaging of mesoscopic brain networks</a:t>
            </a:r>
          </a:p>
        </p:txBody>
      </p:sp>
      <p:pic>
        <p:nvPicPr>
          <p:cNvPr id="3" name="Picture 2" descr="A close-up of a square&#10;&#10;Description automatically generated">
            <a:extLst>
              <a:ext uri="{FF2B5EF4-FFF2-40B4-BE49-F238E27FC236}">
                <a16:creationId xmlns:a16="http://schemas.microsoft.com/office/drawing/2014/main" id="{F2105B24-BF42-6099-F855-C44F88C635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73" y="1875107"/>
            <a:ext cx="11802053" cy="3688142"/>
          </a:xfrm>
          <a:prstGeom prst="rect">
            <a:avLst/>
          </a:prstGeom>
        </p:spPr>
      </p:pic>
      <p:sp>
        <p:nvSpPr>
          <p:cNvPr id="7" name="Title 1">
            <a:extLst>
              <a:ext uri="{FF2B5EF4-FFF2-40B4-BE49-F238E27FC236}">
                <a16:creationId xmlns:a16="http://schemas.microsoft.com/office/drawing/2014/main" id="{15F81F21-4830-0FF5-C332-717195961B9A}"/>
              </a:ext>
            </a:extLst>
          </p:cNvPr>
          <p:cNvSpPr txBox="1">
            <a:spLocks/>
          </p:cNvSpPr>
          <p:nvPr/>
        </p:nvSpPr>
        <p:spPr>
          <a:xfrm>
            <a:off x="193965" y="952740"/>
            <a:ext cx="11998035" cy="54332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latin typeface="Arial" panose="020B0604020202020204" pitchFamily="34" charset="0"/>
                <a:cs typeface="Arial" panose="020B0604020202020204" pitchFamily="34" charset="0"/>
              </a:rPr>
              <a:t>Dataset of 22 larvae (5-7 </a:t>
            </a:r>
            <a:r>
              <a:rPr lang="en-US" sz="2000" i="1">
                <a:latin typeface="Arial" panose="020B0604020202020204" pitchFamily="34" charset="0"/>
                <a:cs typeface="Arial" panose="020B0604020202020204" pitchFamily="34" charset="0"/>
              </a:rPr>
              <a:t>dpf</a:t>
            </a:r>
            <a:r>
              <a:rPr lang="en-US" sz="2000">
                <a:latin typeface="Arial" panose="020B0604020202020204" pitchFamily="34" charset="0"/>
                <a:cs typeface="Arial" panose="020B0604020202020204" pitchFamily="34" charset="0"/>
              </a:rPr>
              <a:t>): 15 minutes, spontaneous activity followed by light/dark visual stimuli.</a:t>
            </a:r>
            <a:endParaRPr lang="fr-CA" sz="200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CD35F96-685C-5546-8B13-DB9676AC501E}"/>
              </a:ext>
            </a:extLst>
          </p:cNvPr>
          <p:cNvSpPr txBox="1">
            <a:spLocks/>
          </p:cNvSpPr>
          <p:nvPr/>
        </p:nvSpPr>
        <p:spPr>
          <a:xfrm>
            <a:off x="458125" y="5736557"/>
            <a:ext cx="3097875" cy="83052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a:latin typeface="Arial" panose="020B0604020202020204" pitchFamily="34" charset="0"/>
                <a:cs typeface="Arial" panose="020B0604020202020204" pitchFamily="34" charset="0"/>
              </a:rPr>
              <a:t>Average calcium activity</a:t>
            </a:r>
          </a:p>
          <a:p>
            <a:r>
              <a:rPr lang="en-US" sz="2000">
                <a:latin typeface="Arial" panose="020B0604020202020204" pitchFamily="34" charset="0"/>
                <a:cs typeface="Arial" panose="020B0604020202020204" pitchFamily="34" charset="0"/>
              </a:rPr>
              <a:t>65 brain regions</a:t>
            </a:r>
            <a:endParaRPr lang="fr-CA" sz="200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DC148AA3-C214-6DA4-8329-09BBA08DE0B4}"/>
              </a:ext>
            </a:extLst>
          </p:cNvPr>
          <p:cNvSpPr txBox="1">
            <a:spLocks/>
          </p:cNvSpPr>
          <p:nvPr/>
        </p:nvSpPr>
        <p:spPr>
          <a:xfrm>
            <a:off x="4220972" y="5736557"/>
            <a:ext cx="3423965" cy="83052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a:latin typeface="Arial" panose="020B0604020202020204" pitchFamily="34" charset="0"/>
                <a:cs typeface="Arial" panose="020B0604020202020204" pitchFamily="34" charset="0"/>
              </a:rPr>
              <a:t>Group-average functional connectivity (FC)</a:t>
            </a:r>
            <a:endParaRPr lang="fr-CA" sz="200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FC590DAD-BF52-9CB7-D6D9-FF669E5508B6}"/>
              </a:ext>
            </a:extLst>
          </p:cNvPr>
          <p:cNvSpPr txBox="1">
            <a:spLocks/>
          </p:cNvSpPr>
          <p:nvPr/>
        </p:nvSpPr>
        <p:spPr>
          <a:xfrm>
            <a:off x="8309910" y="5736557"/>
            <a:ext cx="3423965" cy="83052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a:latin typeface="Arial" panose="020B0604020202020204" pitchFamily="34" charset="0"/>
                <a:cs typeface="Arial" panose="020B0604020202020204" pitchFamily="34" charset="0"/>
              </a:rPr>
              <a:t>Mesoscopic functional network</a:t>
            </a:r>
            <a:endParaRPr lang="fr-CA" sz="200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5A75F90A-9689-9336-7AB0-060F48914DC2}"/>
              </a:ext>
            </a:extLst>
          </p:cNvPr>
          <p:cNvSpPr txBox="1">
            <a:spLocks/>
          </p:cNvSpPr>
          <p:nvPr/>
        </p:nvSpPr>
        <p:spPr>
          <a:xfrm>
            <a:off x="193965" y="1307446"/>
            <a:ext cx="6575621" cy="83052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a:latin typeface="Arial" panose="020B0604020202020204" pitchFamily="34" charset="0"/>
                <a:cs typeface="Arial" panose="020B0604020202020204" pitchFamily="34" charset="0"/>
              </a:rPr>
              <a:t>Networks are computed using spontaneous activity.</a:t>
            </a:r>
            <a:endParaRPr lang="fr-CA" sz="2000" i="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4323C5E-1431-F203-7D4E-400CA33B6919}"/>
              </a:ext>
            </a:extLst>
          </p:cNvPr>
          <p:cNvSpPr/>
          <p:nvPr/>
        </p:nvSpPr>
        <p:spPr>
          <a:xfrm>
            <a:off x="0" y="1763472"/>
            <a:ext cx="3881120" cy="397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73F4B3-221B-BB4F-62D0-4BE343043036}"/>
              </a:ext>
            </a:extLst>
          </p:cNvPr>
          <p:cNvSpPr/>
          <p:nvPr/>
        </p:nvSpPr>
        <p:spPr>
          <a:xfrm>
            <a:off x="3822469" y="1676818"/>
            <a:ext cx="3881120" cy="397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8E0FDE-640A-A498-0F9D-1FCE75EE6DF6}"/>
              </a:ext>
            </a:extLst>
          </p:cNvPr>
          <p:cNvSpPr/>
          <p:nvPr/>
        </p:nvSpPr>
        <p:spPr>
          <a:xfrm>
            <a:off x="7855527" y="1763472"/>
            <a:ext cx="4219169" cy="397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704C7F9-F7D1-76BC-169D-48ACBD9ADEAE}"/>
              </a:ext>
            </a:extLst>
          </p:cNvPr>
          <p:cNvSpPr/>
          <p:nvPr/>
        </p:nvSpPr>
        <p:spPr>
          <a:xfrm>
            <a:off x="-2" y="31548"/>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2151A5"/>
                </a:solidFill>
                <a:latin typeface="Arial" panose="020B0604020202020204" pitchFamily="34" charset="0"/>
                <a:cs typeface="Arial" panose="020B0604020202020204" pitchFamily="34" charset="0"/>
              </a:rPr>
              <a:t>  We inferred mesoscopic brain networks from calcium imaging data</a:t>
            </a:r>
          </a:p>
        </p:txBody>
      </p:sp>
    </p:spTree>
    <p:extLst>
      <p:ext uri="{BB962C8B-B14F-4D97-AF65-F5344CB8AC3E}">
        <p14:creationId xmlns:p14="http://schemas.microsoft.com/office/powerpoint/2010/main" val="25168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4B231-6CDC-D140-EE72-1A754887E707}"/>
              </a:ext>
            </a:extLst>
          </p:cNvPr>
          <p:cNvSpPr txBox="1"/>
          <p:nvPr/>
        </p:nvSpPr>
        <p:spPr>
          <a:xfrm>
            <a:off x="193965" y="135553"/>
            <a:ext cx="937675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Validating the reproducibility and specificity of FC</a:t>
            </a:r>
          </a:p>
        </p:txBody>
      </p:sp>
      <p:sp>
        <p:nvSpPr>
          <p:cNvPr id="14" name="Title 1">
            <a:extLst>
              <a:ext uri="{FF2B5EF4-FFF2-40B4-BE49-F238E27FC236}">
                <a16:creationId xmlns:a16="http://schemas.microsoft.com/office/drawing/2014/main" id="{DFF953AC-E6A1-7069-7CD3-4F2102148E8D}"/>
              </a:ext>
            </a:extLst>
          </p:cNvPr>
          <p:cNvSpPr txBox="1">
            <a:spLocks/>
          </p:cNvSpPr>
          <p:nvPr/>
        </p:nvSpPr>
        <p:spPr>
          <a:xfrm>
            <a:off x="6380085" y="2640770"/>
            <a:ext cx="4661907" cy="80860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mn-lt"/>
                <a:cs typeface="Arial" panose="020B0604020202020204" pitchFamily="34" charset="0"/>
              </a:rPr>
              <a:t>Connectome fingerprinting works for fish too. </a:t>
            </a:r>
            <a:br>
              <a:rPr lang="en-US" sz="1800" dirty="0">
                <a:latin typeface="+mn-lt"/>
                <a:cs typeface="Arial" panose="020B0604020202020204" pitchFamily="34" charset="0"/>
              </a:rPr>
            </a:br>
            <a:r>
              <a:rPr lang="en-US" sz="1800" dirty="0">
                <a:solidFill>
                  <a:srgbClr val="F54C37"/>
                </a:solidFill>
                <a:latin typeface="+mn-lt"/>
                <a:cs typeface="Arial" panose="020B0604020202020204" pitchFamily="34" charset="0"/>
              </a:rPr>
              <a:t>Finn </a:t>
            </a:r>
            <a:r>
              <a:rPr lang="en-US" sz="1800" i="1" dirty="0">
                <a:solidFill>
                  <a:srgbClr val="F54C37"/>
                </a:solidFill>
                <a:latin typeface="+mn-lt"/>
                <a:cs typeface="Arial" panose="020B0604020202020204" pitchFamily="34" charset="0"/>
              </a:rPr>
              <a:t>et al. </a:t>
            </a:r>
            <a:r>
              <a:rPr lang="en-US" sz="1800" dirty="0">
                <a:solidFill>
                  <a:srgbClr val="F54C37"/>
                </a:solidFill>
                <a:latin typeface="+mn-lt"/>
                <a:cs typeface="Arial" panose="020B0604020202020204" pitchFamily="34" charset="0"/>
              </a:rPr>
              <a:t>(2015) </a:t>
            </a:r>
            <a:r>
              <a:rPr lang="en-US" sz="1800" i="1" dirty="0">
                <a:solidFill>
                  <a:srgbClr val="F54C37"/>
                </a:solidFill>
                <a:latin typeface="+mn-lt"/>
                <a:cs typeface="Arial" panose="020B0604020202020204" pitchFamily="34" charset="0"/>
              </a:rPr>
              <a:t>Nat. </a:t>
            </a:r>
            <a:r>
              <a:rPr lang="en-US" sz="1800" i="1" dirty="0" err="1">
                <a:solidFill>
                  <a:srgbClr val="F54C37"/>
                </a:solidFill>
                <a:latin typeface="+mn-lt"/>
                <a:cs typeface="Arial" panose="020B0604020202020204" pitchFamily="34" charset="0"/>
              </a:rPr>
              <a:t>Neurosci</a:t>
            </a:r>
            <a:r>
              <a:rPr lang="en-US" sz="1800" i="1" dirty="0">
                <a:solidFill>
                  <a:srgbClr val="F54C37"/>
                </a:solidFill>
                <a:latin typeface="+mn-lt"/>
                <a:cs typeface="Arial" panose="020B0604020202020204" pitchFamily="34" charset="0"/>
              </a:rPr>
              <a:t>.</a:t>
            </a:r>
            <a:endParaRPr lang="en-US" sz="1800" dirty="0">
              <a:solidFill>
                <a:srgbClr val="F54C37"/>
              </a:solidFill>
              <a:latin typeface="+mn-lt"/>
              <a:cs typeface="Arial" panose="020B0604020202020204" pitchFamily="34" charset="0"/>
            </a:endParaRPr>
          </a:p>
        </p:txBody>
      </p:sp>
      <p:sp>
        <p:nvSpPr>
          <p:cNvPr id="2" name="Rectangle 1">
            <a:extLst>
              <a:ext uri="{FF2B5EF4-FFF2-40B4-BE49-F238E27FC236}">
                <a16:creationId xmlns:a16="http://schemas.microsoft.com/office/drawing/2014/main" id="{9DBE3398-94D0-FC35-6B14-4A1DC90E2E56}"/>
              </a:ext>
            </a:extLst>
          </p:cNvPr>
          <p:cNvSpPr/>
          <p:nvPr/>
        </p:nvSpPr>
        <p:spPr>
          <a:xfrm>
            <a:off x="0" y="26966"/>
            <a:ext cx="12192000" cy="808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306B"/>
                </a:solidFill>
                <a:latin typeface="Arial" panose="020B0604020202020204" pitchFamily="34" charset="0"/>
                <a:cs typeface="Arial" panose="020B0604020202020204" pitchFamily="34" charset="0"/>
              </a:rPr>
              <a:t>  </a:t>
            </a:r>
            <a:r>
              <a:rPr lang="en-US" sz="2800" b="1" dirty="0">
                <a:solidFill>
                  <a:srgbClr val="2151A5"/>
                </a:solidFill>
                <a:latin typeface="Arial" panose="020B0604020202020204" pitchFamily="34" charset="0"/>
                <a:cs typeface="Arial" panose="020B0604020202020204" pitchFamily="34" charset="0"/>
              </a:rPr>
              <a:t>Specificity of </a:t>
            </a:r>
            <a:r>
              <a:rPr lang="en-US" sz="2800" b="1">
                <a:solidFill>
                  <a:srgbClr val="2151A5"/>
                </a:solidFill>
                <a:latin typeface="Arial" panose="020B0604020202020204" pitchFamily="34" charset="0"/>
                <a:cs typeface="Arial" panose="020B0604020202020204" pitchFamily="34" charset="0"/>
              </a:rPr>
              <a:t>FC was </a:t>
            </a:r>
            <a:r>
              <a:rPr lang="en-US" sz="2800" b="1" dirty="0">
                <a:solidFill>
                  <a:srgbClr val="2151A5"/>
                </a:solidFill>
                <a:latin typeface="Arial" panose="020B0604020202020204" pitchFamily="34" charset="0"/>
                <a:cs typeface="Arial" panose="020B0604020202020204" pitchFamily="34" charset="0"/>
              </a:rPr>
              <a:t>validated</a:t>
            </a:r>
          </a:p>
        </p:txBody>
      </p:sp>
      <p:pic>
        <p:nvPicPr>
          <p:cNvPr id="4" name="Image 3">
            <a:extLst>
              <a:ext uri="{FF2B5EF4-FFF2-40B4-BE49-F238E27FC236}">
                <a16:creationId xmlns:a16="http://schemas.microsoft.com/office/drawing/2014/main" id="{2D6E9C31-5AF2-0D46-1D92-03231EA2CF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8384" y="247930"/>
            <a:ext cx="3459849" cy="1433721"/>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700E662C-F930-B168-294F-7CEC591BB2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54" y="3404286"/>
            <a:ext cx="11095034" cy="3398109"/>
          </a:xfrm>
          <a:prstGeom prst="rect">
            <a:avLst/>
          </a:prstGeom>
        </p:spPr>
      </p:pic>
      <p:sp>
        <p:nvSpPr>
          <p:cNvPr id="3" name="Rectangle : coins arrondis 2">
            <a:extLst>
              <a:ext uri="{FF2B5EF4-FFF2-40B4-BE49-F238E27FC236}">
                <a16:creationId xmlns:a16="http://schemas.microsoft.com/office/drawing/2014/main" id="{AD5B137D-1A80-BDCB-E9FA-948886E2B984}"/>
              </a:ext>
            </a:extLst>
          </p:cNvPr>
          <p:cNvSpPr/>
          <p:nvPr/>
        </p:nvSpPr>
        <p:spPr>
          <a:xfrm rot="5400000">
            <a:off x="3869086" y="2769338"/>
            <a:ext cx="216246" cy="1486144"/>
          </a:xfrm>
          <a:prstGeom prst="roundRect">
            <a:avLst/>
          </a:prstGeom>
          <a:noFill/>
          <a:ln w="28575">
            <a:solidFill>
              <a:srgbClr val="EC1B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 coins arrondis 10">
            <a:extLst>
              <a:ext uri="{FF2B5EF4-FFF2-40B4-BE49-F238E27FC236}">
                <a16:creationId xmlns:a16="http://schemas.microsoft.com/office/drawing/2014/main" id="{BCFC8E61-5258-98BD-E8D3-7F4D6707A5CA}"/>
              </a:ext>
            </a:extLst>
          </p:cNvPr>
          <p:cNvSpPr/>
          <p:nvPr/>
        </p:nvSpPr>
        <p:spPr>
          <a:xfrm>
            <a:off x="193965" y="3404286"/>
            <a:ext cx="362089" cy="45102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 coins arrondis 19">
            <a:extLst>
              <a:ext uri="{FF2B5EF4-FFF2-40B4-BE49-F238E27FC236}">
                <a16:creationId xmlns:a16="http://schemas.microsoft.com/office/drawing/2014/main" id="{D9A9E0F0-F003-32E9-949C-701E6295C245}"/>
              </a:ext>
            </a:extLst>
          </p:cNvPr>
          <p:cNvSpPr/>
          <p:nvPr/>
        </p:nvSpPr>
        <p:spPr>
          <a:xfrm>
            <a:off x="4957905" y="3404286"/>
            <a:ext cx="362089" cy="45102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 coins arrondis 20">
            <a:extLst>
              <a:ext uri="{FF2B5EF4-FFF2-40B4-BE49-F238E27FC236}">
                <a16:creationId xmlns:a16="http://schemas.microsoft.com/office/drawing/2014/main" id="{32013924-FEB1-6C2E-C838-047777F8B459}"/>
              </a:ext>
            </a:extLst>
          </p:cNvPr>
          <p:cNvSpPr/>
          <p:nvPr/>
        </p:nvSpPr>
        <p:spPr>
          <a:xfrm>
            <a:off x="8823100" y="3404286"/>
            <a:ext cx="184976" cy="45102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 coins arrondis 21">
            <a:extLst>
              <a:ext uri="{FF2B5EF4-FFF2-40B4-BE49-F238E27FC236}">
                <a16:creationId xmlns:a16="http://schemas.microsoft.com/office/drawing/2014/main" id="{23C7E9BD-9431-0D4D-81CB-CD761035F599}"/>
              </a:ext>
            </a:extLst>
          </p:cNvPr>
          <p:cNvSpPr/>
          <p:nvPr/>
        </p:nvSpPr>
        <p:spPr>
          <a:xfrm>
            <a:off x="4957905" y="3249827"/>
            <a:ext cx="7113372" cy="355256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 coins arrondis 22">
            <a:extLst>
              <a:ext uri="{FF2B5EF4-FFF2-40B4-BE49-F238E27FC236}">
                <a16:creationId xmlns:a16="http://schemas.microsoft.com/office/drawing/2014/main" id="{B33A5D75-3381-328D-A1DC-6C6EF1F23339}"/>
              </a:ext>
            </a:extLst>
          </p:cNvPr>
          <p:cNvSpPr/>
          <p:nvPr/>
        </p:nvSpPr>
        <p:spPr>
          <a:xfrm>
            <a:off x="7861881" y="263449"/>
            <a:ext cx="4106315" cy="147438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0" name="Groupe 49">
            <a:extLst>
              <a:ext uri="{FF2B5EF4-FFF2-40B4-BE49-F238E27FC236}">
                <a16:creationId xmlns:a16="http://schemas.microsoft.com/office/drawing/2014/main" id="{47AE54D4-9084-3D9D-325B-5D1C63F7691A}"/>
              </a:ext>
            </a:extLst>
          </p:cNvPr>
          <p:cNvGrpSpPr/>
          <p:nvPr/>
        </p:nvGrpSpPr>
        <p:grpSpPr>
          <a:xfrm>
            <a:off x="351598" y="875379"/>
            <a:ext cx="8859122" cy="2270231"/>
            <a:chOff x="351598" y="875379"/>
            <a:chExt cx="8859122" cy="2270231"/>
          </a:xfrm>
        </p:grpSpPr>
        <p:grpSp>
          <p:nvGrpSpPr>
            <p:cNvPr id="26" name="Groupe 25">
              <a:extLst>
                <a:ext uri="{FF2B5EF4-FFF2-40B4-BE49-F238E27FC236}">
                  <a16:creationId xmlns:a16="http://schemas.microsoft.com/office/drawing/2014/main" id="{9DFCA171-8A94-4B91-7595-BDA84E6DA802}"/>
                </a:ext>
              </a:extLst>
            </p:cNvPr>
            <p:cNvGrpSpPr/>
            <p:nvPr/>
          </p:nvGrpSpPr>
          <p:grpSpPr>
            <a:xfrm>
              <a:off x="351598" y="875379"/>
              <a:ext cx="1796744" cy="1065772"/>
              <a:chOff x="441434" y="1672355"/>
              <a:chExt cx="1796744" cy="1065772"/>
            </a:xfrm>
          </p:grpSpPr>
          <p:pic>
            <p:nvPicPr>
              <p:cNvPr id="24" name="Image 23">
                <a:extLst>
                  <a:ext uri="{FF2B5EF4-FFF2-40B4-BE49-F238E27FC236}">
                    <a16:creationId xmlns:a16="http://schemas.microsoft.com/office/drawing/2014/main" id="{7903BEA6-2DC4-000E-1A63-F7EAD17C8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828378" y="1423850"/>
                <a:ext cx="927333" cy="1701222"/>
              </a:xfrm>
              <a:prstGeom prst="rect">
                <a:avLst/>
              </a:prstGeom>
            </p:spPr>
          </p:pic>
          <p:sp>
            <p:nvSpPr>
              <p:cNvPr id="25" name="Rectangle : coins arrondis 24">
                <a:extLst>
                  <a:ext uri="{FF2B5EF4-FFF2-40B4-BE49-F238E27FC236}">
                    <a16:creationId xmlns:a16="http://schemas.microsoft.com/office/drawing/2014/main" id="{2A88F4BD-7B0E-4F5A-E890-49B32605528E}"/>
                  </a:ext>
                </a:extLst>
              </p:cNvPr>
              <p:cNvSpPr/>
              <p:nvPr/>
            </p:nvSpPr>
            <p:spPr>
              <a:xfrm flipH="1">
                <a:off x="1794466" y="1672355"/>
                <a:ext cx="443712" cy="27687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e 28">
              <a:extLst>
                <a:ext uri="{FF2B5EF4-FFF2-40B4-BE49-F238E27FC236}">
                  <a16:creationId xmlns:a16="http://schemas.microsoft.com/office/drawing/2014/main" id="{0FF5186F-6E47-4F07-DE99-B97C40CBDDB7}"/>
                </a:ext>
              </a:extLst>
            </p:cNvPr>
            <p:cNvGrpSpPr/>
            <p:nvPr/>
          </p:nvGrpSpPr>
          <p:grpSpPr>
            <a:xfrm rot="5400000">
              <a:off x="813553" y="1882931"/>
              <a:ext cx="824135" cy="1701223"/>
              <a:chOff x="5226050" y="1847850"/>
              <a:chExt cx="1920945" cy="3255490"/>
            </a:xfrm>
          </p:grpSpPr>
          <p:pic>
            <p:nvPicPr>
              <p:cNvPr id="27" name="Image 26">
                <a:extLst>
                  <a:ext uri="{FF2B5EF4-FFF2-40B4-BE49-F238E27FC236}">
                    <a16:creationId xmlns:a16="http://schemas.microsoft.com/office/drawing/2014/main" id="{83180E2B-24BF-1CC7-29C0-0BC09BD767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26050" y="1847850"/>
                <a:ext cx="1739900" cy="3162300"/>
              </a:xfrm>
              <a:prstGeom prst="rect">
                <a:avLst/>
              </a:prstGeom>
            </p:spPr>
          </p:pic>
          <p:sp>
            <p:nvSpPr>
              <p:cNvPr id="28" name="Rectangle : coins arrondis 27">
                <a:extLst>
                  <a:ext uri="{FF2B5EF4-FFF2-40B4-BE49-F238E27FC236}">
                    <a16:creationId xmlns:a16="http://schemas.microsoft.com/office/drawing/2014/main" id="{ADFAB236-8E5F-9BDD-98C3-B8BFD23A00C3}"/>
                  </a:ext>
                </a:extLst>
              </p:cNvPr>
              <p:cNvSpPr/>
              <p:nvPr/>
            </p:nvSpPr>
            <p:spPr>
              <a:xfrm>
                <a:off x="6697363" y="4559643"/>
                <a:ext cx="449632" cy="54369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2" name="Groupe 31">
              <a:extLst>
                <a:ext uri="{FF2B5EF4-FFF2-40B4-BE49-F238E27FC236}">
                  <a16:creationId xmlns:a16="http://schemas.microsoft.com/office/drawing/2014/main" id="{0BC106C1-43B5-4C46-4EE5-D9A5B5709C65}"/>
                </a:ext>
              </a:extLst>
            </p:cNvPr>
            <p:cNvGrpSpPr/>
            <p:nvPr/>
          </p:nvGrpSpPr>
          <p:grpSpPr>
            <a:xfrm>
              <a:off x="2661935" y="2234312"/>
              <a:ext cx="1120497" cy="780280"/>
              <a:chOff x="4921250" y="2273300"/>
              <a:chExt cx="2903956" cy="2311400"/>
            </a:xfrm>
          </p:grpSpPr>
          <p:pic>
            <p:nvPicPr>
              <p:cNvPr id="30" name="Image 29">
                <a:extLst>
                  <a:ext uri="{FF2B5EF4-FFF2-40B4-BE49-F238E27FC236}">
                    <a16:creationId xmlns:a16="http://schemas.microsoft.com/office/drawing/2014/main" id="{B74603F7-1F0B-FA47-EA74-284FC9851D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1250" y="2273300"/>
                <a:ext cx="2349500" cy="2311400"/>
              </a:xfrm>
              <a:prstGeom prst="rect">
                <a:avLst/>
              </a:prstGeom>
            </p:spPr>
          </p:pic>
          <p:sp>
            <p:nvSpPr>
              <p:cNvPr id="31" name="Rectangle : coins arrondis 30">
                <a:extLst>
                  <a:ext uri="{FF2B5EF4-FFF2-40B4-BE49-F238E27FC236}">
                    <a16:creationId xmlns:a16="http://schemas.microsoft.com/office/drawing/2014/main" id="{57C933AB-EC32-B69B-F68F-3CB7734E70A8}"/>
                  </a:ext>
                </a:extLst>
              </p:cNvPr>
              <p:cNvSpPr/>
              <p:nvPr/>
            </p:nvSpPr>
            <p:spPr>
              <a:xfrm rot="18782322">
                <a:off x="5860467" y="1470588"/>
                <a:ext cx="1142743" cy="278673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 name="Groupe 34">
              <a:extLst>
                <a:ext uri="{FF2B5EF4-FFF2-40B4-BE49-F238E27FC236}">
                  <a16:creationId xmlns:a16="http://schemas.microsoft.com/office/drawing/2014/main" id="{7F31D0D5-9C21-A1EE-039E-82FEA293398C}"/>
                </a:ext>
              </a:extLst>
            </p:cNvPr>
            <p:cNvGrpSpPr/>
            <p:nvPr/>
          </p:nvGrpSpPr>
          <p:grpSpPr>
            <a:xfrm>
              <a:off x="2605055" y="948859"/>
              <a:ext cx="1014144" cy="927335"/>
              <a:chOff x="4635500" y="1360253"/>
              <a:chExt cx="3541491" cy="3516547"/>
            </a:xfrm>
          </p:grpSpPr>
          <p:pic>
            <p:nvPicPr>
              <p:cNvPr id="33" name="Image 32">
                <a:extLst>
                  <a:ext uri="{FF2B5EF4-FFF2-40B4-BE49-F238E27FC236}">
                    <a16:creationId xmlns:a16="http://schemas.microsoft.com/office/drawing/2014/main" id="{3172E6B1-C91E-064F-1118-42BF6F3B1C0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35500" y="1981200"/>
                <a:ext cx="2921000" cy="2895600"/>
              </a:xfrm>
              <a:prstGeom prst="rect">
                <a:avLst/>
              </a:prstGeom>
            </p:spPr>
          </p:pic>
          <p:sp>
            <p:nvSpPr>
              <p:cNvPr id="34" name="Rectangle : coins arrondis 33">
                <a:extLst>
                  <a:ext uri="{FF2B5EF4-FFF2-40B4-BE49-F238E27FC236}">
                    <a16:creationId xmlns:a16="http://schemas.microsoft.com/office/drawing/2014/main" id="{819CDD1B-2F99-BCEB-D726-2B228BE19977}"/>
                  </a:ext>
                </a:extLst>
              </p:cNvPr>
              <p:cNvSpPr/>
              <p:nvPr/>
            </p:nvSpPr>
            <p:spPr>
              <a:xfrm rot="18973003">
                <a:off x="6198468" y="1360253"/>
                <a:ext cx="1978523" cy="330330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6" name="Image 35">
              <a:extLst>
                <a:ext uri="{FF2B5EF4-FFF2-40B4-BE49-F238E27FC236}">
                  <a16:creationId xmlns:a16="http://schemas.microsoft.com/office/drawing/2014/main" id="{2CA725F6-0504-4552-F637-F480EAB34EA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17710" y="1636474"/>
              <a:ext cx="3224770" cy="63751"/>
            </a:xfrm>
            <a:prstGeom prst="rect">
              <a:avLst/>
            </a:prstGeom>
          </p:spPr>
        </p:pic>
        <p:pic>
          <p:nvPicPr>
            <p:cNvPr id="37" name="Image 36">
              <a:extLst>
                <a:ext uri="{FF2B5EF4-FFF2-40B4-BE49-F238E27FC236}">
                  <a16:creationId xmlns:a16="http://schemas.microsoft.com/office/drawing/2014/main" id="{1BB0EA25-4124-2DF9-4E0A-57CA7CF3F69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V="1">
              <a:off x="3889865" y="2615755"/>
              <a:ext cx="3224770" cy="70104"/>
            </a:xfrm>
            <a:prstGeom prst="rect">
              <a:avLst/>
            </a:prstGeom>
          </p:spPr>
        </p:pic>
        <p:cxnSp>
          <p:nvCxnSpPr>
            <p:cNvPr id="39" name="Connecteur droit avec flèche 38">
              <a:extLst>
                <a:ext uri="{FF2B5EF4-FFF2-40B4-BE49-F238E27FC236}">
                  <a16:creationId xmlns:a16="http://schemas.microsoft.com/office/drawing/2014/main" id="{C08191ED-6FE2-D697-1B70-34C97B598893}"/>
                </a:ext>
              </a:extLst>
            </p:cNvPr>
            <p:cNvCxnSpPr>
              <a:cxnSpLocks/>
            </p:cNvCxnSpPr>
            <p:nvPr/>
          </p:nvCxnSpPr>
          <p:spPr>
            <a:xfrm>
              <a:off x="2253691" y="1548751"/>
              <a:ext cx="255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Connecteur droit avec flèche 40">
              <a:extLst>
                <a:ext uri="{FF2B5EF4-FFF2-40B4-BE49-F238E27FC236}">
                  <a16:creationId xmlns:a16="http://schemas.microsoft.com/office/drawing/2014/main" id="{DCB2E346-173B-C567-A568-A01B646D848A}"/>
                </a:ext>
              </a:extLst>
            </p:cNvPr>
            <p:cNvCxnSpPr>
              <a:cxnSpLocks/>
            </p:cNvCxnSpPr>
            <p:nvPr/>
          </p:nvCxnSpPr>
          <p:spPr>
            <a:xfrm>
              <a:off x="2266925" y="2702981"/>
              <a:ext cx="255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Connecteur droit avec flèche 41">
              <a:extLst>
                <a:ext uri="{FF2B5EF4-FFF2-40B4-BE49-F238E27FC236}">
                  <a16:creationId xmlns:a16="http://schemas.microsoft.com/office/drawing/2014/main" id="{4BA7AB52-F72D-BB71-8862-670F5F6590F3}"/>
                </a:ext>
              </a:extLst>
            </p:cNvPr>
            <p:cNvCxnSpPr>
              <a:cxnSpLocks/>
            </p:cNvCxnSpPr>
            <p:nvPr/>
          </p:nvCxnSpPr>
          <p:spPr>
            <a:xfrm>
              <a:off x="3441515" y="2650807"/>
              <a:ext cx="255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Connecteur droit avec flèche 42">
              <a:extLst>
                <a:ext uri="{FF2B5EF4-FFF2-40B4-BE49-F238E27FC236}">
                  <a16:creationId xmlns:a16="http://schemas.microsoft.com/office/drawing/2014/main" id="{FB777779-CFD5-0B10-4E79-BD8C1826F54A}"/>
                </a:ext>
              </a:extLst>
            </p:cNvPr>
            <p:cNvCxnSpPr>
              <a:cxnSpLocks/>
            </p:cNvCxnSpPr>
            <p:nvPr/>
          </p:nvCxnSpPr>
          <p:spPr>
            <a:xfrm>
              <a:off x="3429970" y="1548751"/>
              <a:ext cx="255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a:extLst>
                <a:ext uri="{FF2B5EF4-FFF2-40B4-BE49-F238E27FC236}">
                  <a16:creationId xmlns:a16="http://schemas.microsoft.com/office/drawing/2014/main" id="{395608ED-83D6-EB10-F1BB-36898A933D2E}"/>
                </a:ext>
              </a:extLst>
            </p:cNvPr>
            <p:cNvCxnSpPr>
              <a:cxnSpLocks/>
            </p:cNvCxnSpPr>
            <p:nvPr/>
          </p:nvCxnSpPr>
          <p:spPr>
            <a:xfrm>
              <a:off x="7275525" y="1700225"/>
              <a:ext cx="360951" cy="4251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droit avec flèche 44">
              <a:extLst>
                <a:ext uri="{FF2B5EF4-FFF2-40B4-BE49-F238E27FC236}">
                  <a16:creationId xmlns:a16="http://schemas.microsoft.com/office/drawing/2014/main" id="{FDA7A2CF-FADC-A48A-EF57-6D4BE90C0C92}"/>
                </a:ext>
              </a:extLst>
            </p:cNvPr>
            <p:cNvCxnSpPr>
              <a:cxnSpLocks/>
            </p:cNvCxnSpPr>
            <p:nvPr/>
          </p:nvCxnSpPr>
          <p:spPr>
            <a:xfrm flipV="1">
              <a:off x="7252566" y="2279821"/>
              <a:ext cx="383910" cy="3492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ZoneTexte 48">
              <a:extLst>
                <a:ext uri="{FF2B5EF4-FFF2-40B4-BE49-F238E27FC236}">
                  <a16:creationId xmlns:a16="http://schemas.microsoft.com/office/drawing/2014/main" id="{92F1BD49-7002-363D-C948-19F84D9F80CE}"/>
                </a:ext>
              </a:extLst>
            </p:cNvPr>
            <p:cNvSpPr txBox="1"/>
            <p:nvPr/>
          </p:nvSpPr>
          <p:spPr>
            <a:xfrm>
              <a:off x="7634968" y="2062868"/>
              <a:ext cx="1575752" cy="307777"/>
            </a:xfrm>
            <a:prstGeom prst="rect">
              <a:avLst/>
            </a:prstGeom>
            <a:noFill/>
          </p:spPr>
          <p:txBody>
            <a:bodyPr wrap="none" rtlCol="0">
              <a:spAutoFit/>
            </a:bodyPr>
            <a:lstStyle/>
            <a:p>
              <a:r>
                <a:rPr lang="en-CA" sz="1400" dirty="0"/>
                <a:t>Pearson coefficient</a:t>
              </a:r>
            </a:p>
          </p:txBody>
        </p:sp>
      </p:grpSp>
    </p:spTree>
    <p:extLst>
      <p:ext uri="{BB962C8B-B14F-4D97-AF65-F5344CB8AC3E}">
        <p14:creationId xmlns:p14="http://schemas.microsoft.com/office/powerpoint/2010/main" val="23600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22" grpId="0" animBg="1"/>
      <p:bldP spid="23"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1416</Words>
  <Application>Microsoft Macintosh PowerPoint</Application>
  <PresentationFormat>Grand écran</PresentationFormat>
  <Paragraphs>146</Paragraphs>
  <Slides>18</Slides>
  <Notes>13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18</vt:i4>
      </vt:variant>
    </vt:vector>
  </HeadingPairs>
  <TitlesOfParts>
    <vt:vector size="27" baseType="lpstr">
      <vt:lpstr>Arial</vt:lpstr>
      <vt:lpstr>Arial</vt:lpstr>
      <vt:lpstr>Calibri</vt:lpstr>
      <vt:lpstr>Calibri Light</vt:lpstr>
      <vt:lpstr>Cambria Math</vt:lpstr>
      <vt:lpstr>Raleway</vt:lpstr>
      <vt:lpstr>Söhne</vt:lpstr>
      <vt:lpstr>Times New Roman</vt:lpstr>
      <vt:lpstr>Thème Office</vt:lpstr>
      <vt:lpstr>Research application:  Zebrafish brain data analysis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Patrick Desrosiers</dc:creator>
  <cp:lastModifiedBy>Patrick Desrosiers</cp:lastModifiedBy>
  <cp:revision>18</cp:revision>
  <dcterms:created xsi:type="dcterms:W3CDTF">2023-12-05T15:36:56Z</dcterms:created>
  <dcterms:modified xsi:type="dcterms:W3CDTF">2024-07-06T10:28:32Z</dcterms:modified>
</cp:coreProperties>
</file>